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304" r:id="rId6"/>
    <p:sldId id="332" r:id="rId7"/>
    <p:sldId id="333" r:id="rId8"/>
    <p:sldId id="262" r:id="rId9"/>
    <p:sldId id="276" r:id="rId10"/>
    <p:sldId id="283" r:id="rId11"/>
    <p:sldId id="284" r:id="rId12"/>
    <p:sldId id="334" r:id="rId13"/>
    <p:sldId id="335" r:id="rId14"/>
    <p:sldId id="285" r:id="rId15"/>
    <p:sldId id="336" r:id="rId16"/>
    <p:sldId id="337" r:id="rId17"/>
    <p:sldId id="338" r:id="rId18"/>
    <p:sldId id="264" r:id="rId19"/>
    <p:sldId id="277" r:id="rId20"/>
    <p:sldId id="305" r:id="rId21"/>
    <p:sldId id="330" r:id="rId22"/>
    <p:sldId id="331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66" r:id="rId34"/>
    <p:sldId id="278" r:id="rId35"/>
    <p:sldId id="306" r:id="rId36"/>
    <p:sldId id="318" r:id="rId37"/>
    <p:sldId id="319" r:id="rId38"/>
    <p:sldId id="286" r:id="rId39"/>
    <p:sldId id="287" r:id="rId40"/>
    <p:sldId id="288" r:id="rId41"/>
    <p:sldId id="289" r:id="rId42"/>
    <p:sldId id="316" r:id="rId43"/>
    <p:sldId id="268" r:id="rId44"/>
    <p:sldId id="282" r:id="rId45"/>
    <p:sldId id="314" r:id="rId46"/>
    <p:sldId id="315" r:id="rId47"/>
    <p:sldId id="270" r:id="rId48"/>
    <p:sldId id="281" r:id="rId49"/>
    <p:sldId id="313" r:id="rId50"/>
    <p:sldId id="290" r:id="rId51"/>
    <p:sldId id="291" r:id="rId52"/>
    <p:sldId id="272" r:id="rId53"/>
    <p:sldId id="280" r:id="rId54"/>
    <p:sldId id="293" r:id="rId55"/>
    <p:sldId id="274" r:id="rId56"/>
    <p:sldId id="279" r:id="rId57"/>
    <p:sldId id="312" r:id="rId58"/>
    <p:sldId id="311" r:id="rId59"/>
    <p:sldId id="301" r:id="rId60"/>
    <p:sldId id="302" r:id="rId61"/>
    <p:sldId id="308" r:id="rId62"/>
    <p:sldId id="309" r:id="rId63"/>
    <p:sldId id="31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910"/>
    <a:srgbClr val="5C2483"/>
    <a:srgbClr val="7E007E"/>
    <a:srgbClr val="800080"/>
    <a:srgbClr val="8942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6" autoAdjust="0"/>
    <p:restoredTop sz="94660"/>
  </p:normalViewPr>
  <p:slideViewPr>
    <p:cSldViewPr>
      <p:cViewPr>
        <p:scale>
          <a:sx n="60" d="100"/>
          <a:sy n="60" d="100"/>
        </p:scale>
        <p:origin x="-145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52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29475" cy="533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46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4" y="180000"/>
            <a:ext cx="6785610" cy="657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3186" cy="53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523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16330" cy="4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Als genezing niet meer mogelijk is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Desmet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Dat is pas geneeskunde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Communicatie in de eindfase van het leven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Context: de personen en ‘de scène’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Luisteren als belangrijk medicament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Ziekte en dood zijn echt geworden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Evalueren waar de patiënt zich bevindt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Toch verleggen mensen hun grenzen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Mee-delen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Emoties laten ventileren en exploreren: het diepere mee-delen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laatste kleine stappen</a:t>
            </a: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Als het chronisch wordt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Heyrman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taal vinden voor beslissingen bij het levenseinde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dood toelaten of de dood toedienen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Lijden verlichten en ver-dragen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Conflict toelaten en uitklaren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Temporiseren en tijd introduceren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Erkennen zonder vooroordelen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patiënt centraal stellen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‘De familie’ telt ook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Als de patiënt zijn wil niet meer kan vormen</a:t>
            </a:r>
          </a:p>
          <a:p>
            <a:pPr lvl="1"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spirituele dimensie in elke zorg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Communiceren over pijn- en symptoomcontrole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Communicatie met de kinderen van een zieke (groot) ouder</a:t>
            </a:r>
          </a:p>
          <a:p>
            <a:pPr>
              <a:buBlip>
                <a:blip r:embed="rId2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Zonder woorden</a:t>
            </a:r>
          </a:p>
          <a:p>
            <a:pPr lvl="1"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3186" cy="537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439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3186" cy="57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80000"/>
            <a:ext cx="7203186" cy="63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477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37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29475" cy="60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29475" cy="51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6000"/>
            <a:ext cx="6600825" cy="63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Je onbezorgde wereld stort in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Wat is chronisch ziek zijn?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diagnose meedelen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chronisch zorgmodel als nieuwe uitdaging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Steeds vertrekken van de patiënt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deskundigheid etaleren naar motiveren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Opvolgen is doelgericht individualiseren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Onderhandelen over doelstellingen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chronische ziekte raakt het hele gezin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Deelspecialisten zijn gericht op een deel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42619" cy="62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29475" cy="60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80000"/>
            <a:ext cx="7229475" cy="64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Rouw is geen ziekte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Wouter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tijd heelt geen wonden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unieke ervaring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Misvattingen over rouw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Verlies verwerken is emotionele arbeid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Eerste rouwtaak: de werkelijkheid van het verlies onder ogen zien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Tweede rouwtaak: de pijn van het verlies ervaren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Derde rouwtaak: zich aanpassen aan het leven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Vierde rouwtaak: opnieuw leren houden van het leven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Wanneer is een rouwproces voltooid?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duaal procesmodel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Verlies op meerdere sporen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Niet-erkende verlies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Redenen voor het niet erkennen van verlies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Extra problemen bij niet-erkenning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Pathologische rouw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Verdriet is geen depressie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Kinderen rouwen ook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Tieners en adolescenten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Praten over verdriet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Luisteren naar hoe het voelt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203186" cy="33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03186" cy="160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720000"/>
            <a:ext cx="7203186" cy="53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270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36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999" y="972000"/>
            <a:ext cx="7216330" cy="506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7203186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972000"/>
            <a:ext cx="7203186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720000"/>
            <a:ext cx="7216330" cy="498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720000"/>
            <a:ext cx="7203186" cy="48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Een levend verlies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Lien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Rouw kan een leven lang duren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Zalf op de wonden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Verlies zonder einde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Dubbelzinnig verlies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Dubbelzinnig en zonder einde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kwaliteit van de hulpverlening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Onzichtbaar verdriet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kind met verstandelijke beperkingen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Ook de andere kinderen in het gezin verliezen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Personen met een niet-aangeboren hersenletsel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Infertiliteit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zorgverstrekker kan veel doen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Erkenning is ondersteuning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Rouw zonder lichaam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382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720000"/>
            <a:ext cx="7190041" cy="182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203186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ketting is zo sterk als de zwakste schakel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Hoofstuk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De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Lepeleire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Geen samenwerking zonder communicatie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Valkuilen in de communicatie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complexiteit van de zorgwereld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Verschillende culturen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Woorden met een verschillende betekenis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dictatuur van de afkortingen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Vormen van communicatie in de samenwerking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telefoon staat niet stil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Wie schrijft, blijft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Praten werkt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Zwijgen is goed, spreken is zilver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patiënt blijft de opdrachtgever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digitale toekomst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190041" cy="37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437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7203186" cy="227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20000"/>
            <a:ext cx="7203186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Verwijzen is niet afwijzen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Geens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Jan De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Lepeleire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Goed verwijzen is werken aan kwaliteit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Weloverwogen en verschillend van aard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Communiceren over verwijzen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Niet loslaten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En ook professionele autonomie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verwijsbrief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Basis van kwaliteit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72000"/>
            <a:ext cx="7203186" cy="36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Verwijzen voor de psychische zorg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Heyrman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Verwijzen als nieuwe kans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Als je denkt aan verwijzen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positie bepalen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One-up of one-down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Praten over verwijzen om niet te verwijzen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Veranderen versus niet veranderen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Naar wie verwijzen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Diepgang van de therapeutische interventie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Haalbaarheid van het soort interventie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specifieke therapeut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Duidelijke verwachtingen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driehoeksrelatie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Schriftelijke communicatie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verwijsbrief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tussentijdse verslaggeving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Informatie bij afsluiting van de psychotherapie</a:t>
            </a: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20000"/>
            <a:ext cx="7203186" cy="54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476672"/>
            <a:ext cx="6251501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Mensen maken fouten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383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Klachten zijn wegwijzers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Negatieve olievlekken vermijden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Honderd procent tevredenheid is niet mogelijk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medische wereld is niet onfeilbaar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kijk op medische fouten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Naar fouten kijken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Openheid is professionele ethiek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Communiceren over incidenten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onverwachte complicatie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Richtlijnen voor de praktijk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tweede slachtoffer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7203186" cy="182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36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981" y="180000"/>
            <a:ext cx="7203186" cy="65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A791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Vroegtijdige planning van de zorg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2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DA7910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DA7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Onderdeel van goede medische zorg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Meer dan een wilsverklaring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Belang van vroegtijdige planning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is zo moeilijk bespreekbaar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Uit het leven verdwenen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mensen hebben er geen taal voor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arts is ook een mens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Hoe het gesprek beginnen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stappenplan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Stap 1: het onderwerp ter sprake brengen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Stap 2: toekomstverwachtingen verkennen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Stap 3: doelen voor de laatste levensperiode vastleggen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Stap 4: de keuzes noteren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Stap 5: de opties herzien en updaten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Blijvende geldigheid van keuzes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Overleg met vertegenwoordiger en naasten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Niet sterven maar kwaliteit van leven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Diavoorstelling (4:3)</PresentationFormat>
  <Paragraphs>174</Paragraphs>
  <Slides>63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4" baseType="lpstr">
      <vt:lpstr>Office Theme</vt:lpstr>
      <vt:lpstr>Dia 1</vt:lpstr>
      <vt:lpstr>Als het chronisch wordt</vt:lpstr>
      <vt:lpstr>Inhoudsopgave</vt:lpstr>
      <vt:lpstr>Dia 4</vt:lpstr>
      <vt:lpstr>Dia 5</vt:lpstr>
      <vt:lpstr>Dia 6</vt:lpstr>
      <vt:lpstr>Dia 7</vt:lpstr>
      <vt:lpstr>Vroegtijdige planning van de zorg</vt:lpstr>
      <vt:lpstr>Inhoudsopgave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Als genezing niet meer mogelijk is</vt:lpstr>
      <vt:lpstr>Inhoudsopgave</vt:lpstr>
      <vt:lpstr>Inhoudsopgave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Rouw is geen ziekte</vt:lpstr>
      <vt:lpstr>Inhoudsopgave</vt:lpstr>
      <vt:lpstr>Inhoudsopgave</vt:lpstr>
      <vt:lpstr>Dia 36</vt:lpstr>
      <vt:lpstr>Dia 37</vt:lpstr>
      <vt:lpstr>Dia 38</vt:lpstr>
      <vt:lpstr>Dia 39</vt:lpstr>
      <vt:lpstr>Dia 40</vt:lpstr>
      <vt:lpstr>Dia 41</vt:lpstr>
      <vt:lpstr>Dia 42</vt:lpstr>
      <vt:lpstr>Een levend verlies</vt:lpstr>
      <vt:lpstr>Inhoudsopgave</vt:lpstr>
      <vt:lpstr>Dia 45</vt:lpstr>
      <vt:lpstr>Dia 46</vt:lpstr>
      <vt:lpstr>De ketting is zo sterk als de zwakste schakel</vt:lpstr>
      <vt:lpstr>Inhoudsopgave</vt:lpstr>
      <vt:lpstr>Dia 49</vt:lpstr>
      <vt:lpstr>Dia 50</vt:lpstr>
      <vt:lpstr>Dia 51</vt:lpstr>
      <vt:lpstr>Verwijzen is niet afwijzen</vt:lpstr>
      <vt:lpstr>Inhoudsopgave</vt:lpstr>
      <vt:lpstr>Dia 54</vt:lpstr>
      <vt:lpstr>Verwijzen voor de psychische zorg</vt:lpstr>
      <vt:lpstr>Inhoudsopgave</vt:lpstr>
      <vt:lpstr>Dia 57</vt:lpstr>
      <vt:lpstr>Dia 58</vt:lpstr>
      <vt:lpstr>Mensen maken fouten</vt:lpstr>
      <vt:lpstr>Inhoudsopgave</vt:lpstr>
      <vt:lpstr>Dia 61</vt:lpstr>
      <vt:lpstr>Dia 62</vt:lpstr>
      <vt:lpstr>Dia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Bianca Oosthoek</dc:creator>
  <cp:lastModifiedBy>acco01</cp:lastModifiedBy>
  <cp:revision>37</cp:revision>
  <dcterms:created xsi:type="dcterms:W3CDTF">2013-06-10T07:13:56Z</dcterms:created>
  <dcterms:modified xsi:type="dcterms:W3CDTF">2013-09-13T07:55:23Z</dcterms:modified>
</cp:coreProperties>
</file>