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0" r:id="rId3"/>
    <p:sldId id="281" r:id="rId4"/>
    <p:sldId id="282" r:id="rId5"/>
    <p:sldId id="287" r:id="rId6"/>
    <p:sldId id="258" r:id="rId7"/>
    <p:sldId id="259" r:id="rId8"/>
    <p:sldId id="284" r:id="rId9"/>
    <p:sldId id="260" r:id="rId10"/>
    <p:sldId id="261" r:id="rId11"/>
    <p:sldId id="262" r:id="rId12"/>
    <p:sldId id="269" r:id="rId13"/>
    <p:sldId id="270" r:id="rId14"/>
    <p:sldId id="263" r:id="rId15"/>
    <p:sldId id="279" r:id="rId16"/>
    <p:sldId id="264" r:id="rId17"/>
    <p:sldId id="265" r:id="rId18"/>
    <p:sldId id="266" r:id="rId19"/>
    <p:sldId id="267" r:id="rId20"/>
    <p:sldId id="288" r:id="rId21"/>
    <p:sldId id="289" r:id="rId22"/>
    <p:sldId id="274" r:id="rId23"/>
    <p:sldId id="271" r:id="rId24"/>
    <p:sldId id="268" r:id="rId25"/>
    <p:sldId id="272" r:id="rId26"/>
    <p:sldId id="273" r:id="rId27"/>
    <p:sldId id="285" r:id="rId28"/>
    <p:sldId id="275" r:id="rId29"/>
    <p:sldId id="276" r:id="rId30"/>
    <p:sldId id="290" r:id="rId31"/>
    <p:sldId id="277" r:id="rId32"/>
    <p:sldId id="286" r:id="rId33"/>
    <p:sldId id="278" r:id="rId34"/>
    <p:sldId id="283" r:id="rId35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 showGuide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3/05/2019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3/05/2019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764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95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41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" name="Picture 10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| Basic">
  <p:cSld name="1_Content | Bas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0" y="1152000"/>
            <a:ext cx="9144000" cy="47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Verdana"/>
              <a:buChar char="•"/>
              <a:defRPr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−"/>
              <a:defRPr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CAB"/>
              </a:buClr>
              <a:buSzPts val="3600"/>
              <a:buFont typeface="Trebuchet MS"/>
              <a:buNone/>
              <a:defRPr sz="3600" b="1" i="0" u="none" strike="noStrike" cap="none">
                <a:solidFill>
                  <a:srgbClr val="009C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180000" y="1141200"/>
            <a:ext cx="8748000" cy="0"/>
          </a:xfrm>
          <a:prstGeom prst="straightConnector1">
            <a:avLst/>
          </a:prstGeom>
          <a:noFill/>
          <a:ln w="9525" cap="flat" cmpd="sng">
            <a:solidFill>
              <a:srgbClr val="009C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9CAB"/>
          </a:solidFill>
          <a:ln>
            <a:noFill/>
          </a:ln>
        </p:spPr>
        <p:txBody>
          <a:bodyPr spcFirstLastPara="1" wrap="square" lIns="0" tIns="10800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009C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44" name="Shape 44" descr="tm_rgb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6296" y="5976000"/>
            <a:ext cx="1652016" cy="86258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4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  <p:sldLayoutId id="2147483689" r:id="rId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xx-1_a3rvX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nAcTNek8f68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80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Consumentenpsychologie</a:t>
            </a:r>
            <a:br>
              <a:rPr lang="en-US" dirty="0"/>
            </a:br>
            <a:r>
              <a:rPr lang="en-US" dirty="0" err="1"/>
              <a:t>Hoofdstuk</a:t>
            </a:r>
            <a:r>
              <a:rPr lang="en-US" dirty="0"/>
              <a:t> 9</a:t>
            </a:r>
            <a:br>
              <a:rPr lang="en-US" dirty="0"/>
            </a:br>
            <a:r>
              <a:rPr lang="en-US" dirty="0" err="1"/>
              <a:t>Referentiegroepen</a:t>
            </a:r>
            <a:r>
              <a:rPr lang="en-US" dirty="0"/>
              <a:t> en 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personen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13BED1-9F08-4912-A945-FD347FBE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264" y="3353244"/>
            <a:ext cx="2480308" cy="3601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Sociale effecten in groepen:</a:t>
            </a:r>
            <a:br>
              <a:rPr lang="nl-BE" dirty="0"/>
            </a:br>
            <a:r>
              <a:rPr lang="nl-BE" dirty="0"/>
              <a:t>- bandwageneffect (smartphone);</a:t>
            </a:r>
            <a:br>
              <a:rPr lang="nl-BE" dirty="0"/>
            </a:br>
            <a:r>
              <a:rPr lang="nl-BE" dirty="0"/>
              <a:t>- </a:t>
            </a:r>
            <a:r>
              <a:rPr lang="nl-BE" dirty="0" err="1"/>
              <a:t>Vebleneffect</a:t>
            </a:r>
            <a:r>
              <a:rPr lang="nl-BE" dirty="0"/>
              <a:t> (luxe gezinswagen);</a:t>
            </a:r>
            <a:br>
              <a:rPr lang="nl-BE" dirty="0"/>
            </a:br>
            <a:r>
              <a:rPr lang="nl-BE" dirty="0"/>
              <a:t>- snobeffect (knalgele Lamborghini).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 Bestaan er groepsnormen?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  <p:pic>
        <p:nvPicPr>
          <p:cNvPr id="11266" name="Picture 2" descr="http://www.neilbrowne.com/wp-content/uploads/2010/02/boonen_lamb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611" y="3429000"/>
            <a:ext cx="515638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Sociale invloeden op productaankopen:</a:t>
            </a:r>
            <a:br>
              <a:rPr lang="nl-BE" dirty="0"/>
            </a:br>
            <a:r>
              <a:rPr lang="nl-BE" dirty="0"/>
              <a:t>- Publiek gebruik versus privégebruik;</a:t>
            </a:r>
            <a:br>
              <a:rPr lang="nl-BE" dirty="0"/>
            </a:br>
            <a:r>
              <a:rPr lang="nl-BE" dirty="0"/>
              <a:t>- Noodzakelijke versus luxegoederen.</a:t>
            </a:r>
            <a:br>
              <a:rPr lang="nl-BE" dirty="0"/>
            </a:br>
            <a:r>
              <a:rPr lang="nl-BE" dirty="0"/>
              <a:t>Wat is de impact op productkeuze en/of merkkeuze?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0" dirty="0"/>
              <a:t>9.1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				    publiek 			   privé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Noodzakelijke 	     kleding/gsm		 centrale</a:t>
            </a:r>
            <a:br>
              <a:rPr lang="nl-BE" dirty="0"/>
            </a:br>
            <a:r>
              <a:rPr lang="nl-BE" dirty="0"/>
              <a:t>goederen				      verwarming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Luxegoederen		ski’s			jacuzzi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referentiegroep beïnvloedt de productkeuze van luxegoederen, maar niet de keuze van noodzakelijke goederen.</a:t>
            </a:r>
            <a:br>
              <a:rPr lang="nl-BE" dirty="0"/>
            </a:br>
            <a:endParaRPr lang="nl-BE" dirty="0"/>
          </a:p>
          <a:p>
            <a:r>
              <a:rPr lang="nl-BE" dirty="0"/>
              <a:t>De referentiegroep beïnvloedt de merkkeuze van publiek gebruikte goederen, maar niet van privé gebruikte goederen.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zijn de psychologische mechanismen?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- informatieve invloed;</a:t>
            </a:r>
            <a:br>
              <a:rPr lang="nl-BE" dirty="0"/>
            </a:br>
            <a:br>
              <a:rPr lang="nl-BE" dirty="0"/>
            </a:br>
            <a:r>
              <a:rPr lang="nl-BE" dirty="0"/>
              <a:t>- conformisme;</a:t>
            </a:r>
            <a:br>
              <a:rPr lang="nl-BE" dirty="0"/>
            </a:br>
            <a:br>
              <a:rPr lang="nl-BE" dirty="0"/>
            </a:br>
            <a:r>
              <a:rPr lang="nl-BE" dirty="0"/>
              <a:t>- identificatie.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 Bestaan er groepsnormen?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pic>
        <p:nvPicPr>
          <p:cNvPr id="1026" name="Picture 2" descr="C:\Users\gebruiker\Desktop\fotos boek\20140923_14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30356"/>
            <a:ext cx="2771800" cy="4927644"/>
          </a:xfrm>
          <a:prstGeom prst="rect">
            <a:avLst/>
          </a:prstGeom>
          <a:noFill/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Collega’s op het werk;</a:t>
            </a:r>
          </a:p>
          <a:p>
            <a:r>
              <a:rPr lang="nl-BE" dirty="0"/>
              <a:t>Vrienden en kennissen;</a:t>
            </a:r>
          </a:p>
          <a:p>
            <a:r>
              <a:rPr lang="nl-BE" dirty="0"/>
              <a:t>Buren;</a:t>
            </a:r>
          </a:p>
          <a:p>
            <a:r>
              <a:rPr lang="nl-BE" dirty="0"/>
              <a:t>Gezins- en familieleden;</a:t>
            </a:r>
            <a:br>
              <a:rPr lang="nl-BE" dirty="0"/>
            </a:br>
            <a:br>
              <a:rPr lang="nl-BE" dirty="0"/>
            </a:br>
            <a:r>
              <a:rPr lang="nl-BE" dirty="0"/>
              <a:t>…. </a:t>
            </a:r>
          </a:p>
          <a:p>
            <a:r>
              <a:rPr lang="nl-BE" dirty="0"/>
              <a:t>‘Virtuele’ vrienden.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BE" dirty="0"/>
            </a:br>
            <a:r>
              <a:rPr lang="nl-BE" dirty="0"/>
              <a:t>9.2 Sociale communicatie</a:t>
            </a:r>
            <a:br>
              <a:rPr lang="nl-BE" dirty="0"/>
            </a:b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9.2 Sociale communicatie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59" y="1700808"/>
            <a:ext cx="830492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 welke wijze beïnvloeden advertenties de kliekjes? Wordt dit onderwerp van gesprek in de kliekjes?</a:t>
            </a:r>
            <a:br>
              <a:rPr lang="nl-BE" dirty="0"/>
            </a:br>
            <a:r>
              <a:rPr lang="nl-BE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9.2 Sociale communicatie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7" name="Afbeelding 6" descr="ad">
            <a:extLst>
              <a:ext uri="{FF2B5EF4-FFF2-40B4-BE49-F238E27FC236}">
                <a16:creationId xmlns:a16="http://schemas.microsoft.com/office/drawing/2014/main" id="{D689A61A-A1D6-4F34-A4DC-D6394E2BE2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29920"/>
            <a:ext cx="336191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Kunnen marketingimpulsen de verspreiding van producten en diensten beheersen? </a:t>
            </a:r>
          </a:p>
          <a:p>
            <a:r>
              <a:rPr lang="nl-BE" dirty="0"/>
              <a:t>Veel belangrijker is: wat zeggen de consumenten in de kliekjes? En in de sociale media? </a:t>
            </a:r>
          </a:p>
          <a:p>
            <a:r>
              <a:rPr lang="nl-BE" dirty="0"/>
              <a:t>In geval van positieve informatie zal het merk marktaandeel winnen, in andere geval verliezen. </a:t>
            </a:r>
          </a:p>
          <a:p>
            <a:r>
              <a:rPr lang="nl-BE" dirty="0"/>
              <a:t>Net Promotor Score: hoeveel fans heeft een merk? </a:t>
            </a:r>
          </a:p>
          <a:p>
            <a:r>
              <a:rPr lang="nl-BE" dirty="0"/>
              <a:t>Hoe kunnen marketeers deze positieve MTM over het merk bevorderen?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9.2 Sociale communicatie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Wat zijn opinieleiders?</a:t>
            </a:r>
            <a:br>
              <a:rPr lang="nl-BE" dirty="0"/>
            </a:br>
            <a:r>
              <a:rPr lang="nl-BE" dirty="0"/>
              <a:t>	- grote betrokkenheid bij productcategorie;</a:t>
            </a:r>
            <a:br>
              <a:rPr lang="nl-BE" dirty="0"/>
            </a:br>
            <a:r>
              <a:rPr lang="nl-BE" dirty="0"/>
              <a:t>	- meer vertrouwdheid en deskundigheid in 	een domein;</a:t>
            </a:r>
            <a:br>
              <a:rPr lang="nl-BE" dirty="0"/>
            </a:br>
            <a:r>
              <a:rPr lang="nl-BE" dirty="0"/>
              <a:t>	- meer informatie via massamedia;</a:t>
            </a:r>
            <a:br>
              <a:rPr lang="nl-BE" dirty="0"/>
            </a:br>
            <a:r>
              <a:rPr lang="nl-BE" dirty="0"/>
              <a:t>	- stellen zich meer open voor nieuwe 	producten en diensten;</a:t>
            </a:r>
            <a:br>
              <a:rPr lang="nl-BE" dirty="0"/>
            </a:br>
            <a:r>
              <a:rPr lang="nl-BE" dirty="0"/>
              <a:t>	- zijn vaak sociaal actief in de samenleving;</a:t>
            </a:r>
            <a:br>
              <a:rPr lang="nl-BE" dirty="0"/>
            </a:br>
            <a:r>
              <a:rPr lang="nl-BE" dirty="0"/>
              <a:t>	- hebben meer opleiding/sociale status dan</a:t>
            </a:r>
            <a:br>
              <a:rPr lang="nl-BE" dirty="0"/>
            </a:br>
            <a:r>
              <a:rPr lang="nl-BE" dirty="0"/>
              <a:t>	doorsnee consumenten;</a:t>
            </a:r>
            <a:br>
              <a:rPr lang="nl-BE" dirty="0"/>
            </a:br>
            <a:r>
              <a:rPr lang="nl-BE" dirty="0"/>
              <a:t>	- zijn zeer actief op sociale media en hebben </a:t>
            </a:r>
          </a:p>
          <a:p>
            <a:pPr marL="0" indent="0">
              <a:buNone/>
            </a:pPr>
            <a:r>
              <a:rPr lang="nl-BE" dirty="0"/>
              <a:t>	veel volgers.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9.3  </a:t>
            </a:r>
            <a:r>
              <a:rPr lang="nl-BE" dirty="0" err="1"/>
              <a:t>Opinleiders</a:t>
            </a:r>
            <a:r>
              <a:rPr lang="nl-BE" dirty="0"/>
              <a:t> en volgers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BE" sz="3600" dirty="0"/>
              <a:t>Na de studie van dit hoofdstuk ben je in staat om: </a:t>
            </a:r>
          </a:p>
          <a:p>
            <a:pPr>
              <a:buNone/>
            </a:pPr>
            <a:r>
              <a:rPr lang="nl-NL" sz="3600" dirty="0"/>
              <a:t>	- een omschrijving te geven van referentiegroepen en referentiepersonen; </a:t>
            </a:r>
            <a:endParaRPr lang="nl-BE" sz="3600" dirty="0"/>
          </a:p>
          <a:p>
            <a:pPr>
              <a:buNone/>
            </a:pPr>
            <a:r>
              <a:rPr lang="nl-NL" sz="3600" dirty="0"/>
              <a:t>	-  verslag te doen van één experiment waaruit blijkt dat groepen een invloed hebben op het gedrag van de groepsleden; </a:t>
            </a:r>
          </a:p>
          <a:p>
            <a:pPr>
              <a:buNone/>
            </a:pPr>
            <a:r>
              <a:rPr lang="nl-NL" sz="3600" dirty="0"/>
              <a:t>	- diverse soorten van referentiegroepen te kunnen onderscheiden en aan te geven hoe die een verschillende impact hebben op het consumentengedrag; </a:t>
            </a:r>
            <a:endParaRPr lang="nl-BE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0" y="1152000"/>
            <a:ext cx="9144000" cy="47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nl-BE" sz="2400" dirty="0"/>
              <a:t>Instagram:</a:t>
            </a:r>
            <a:br>
              <a:rPr lang="nl-BE" sz="2400" dirty="0"/>
            </a:br>
            <a:br>
              <a:rPr lang="nl-BE" sz="2400" dirty="0"/>
            </a:br>
            <a:r>
              <a:rPr lang="nl-BE" sz="2400" dirty="0"/>
              <a:t>@Hudabeauty</a:t>
            </a:r>
            <a:br>
              <a:rPr lang="nl-BE" sz="2400" dirty="0"/>
            </a:br>
            <a:r>
              <a:rPr lang="nl-BE" sz="2000" dirty="0"/>
              <a:t>@Farahelbastani</a:t>
            </a:r>
            <a:endParaRPr sz="2000" dirty="0"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60000" y="6084000"/>
            <a:ext cx="360000" cy="667200"/>
          </a:xfrm>
          <a:prstGeom prst="rect">
            <a:avLst/>
          </a:prstGeom>
        </p:spPr>
        <p:txBody>
          <a:bodyPr spcFirstLastPara="1" wrap="square" lIns="0" tIns="10800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20</a:t>
            </a:fld>
            <a:endParaRPr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1" y="1152000"/>
            <a:ext cx="3036251" cy="476054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2" y="1152001"/>
            <a:ext cx="3002412" cy="4734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7AC7976-4AB3-499E-94FA-22AF200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nl-BE" dirty="0"/>
              <a:t>9.3  OPINLEIDERS EN VOLGERS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30E736E-6539-445B-B9E7-9E7F409A1A1B}"/>
              </a:ext>
            </a:extLst>
          </p:cNvPr>
          <p:cNvSpPr txBox="1">
            <a:spLocks/>
          </p:cNvSpPr>
          <p:nvPr/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144000" tIns="0" rIns="144000" bIns="0" rtlCol="0" anchor="ctr" anchorCtr="0">
            <a:noAutofit/>
          </a:bodyPr>
          <a:lstStyle>
            <a:defPPr>
              <a:defRPr lang="nl-BE"/>
            </a:defPPr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500" b="0" i="0" u="none" strike="noStrike" kern="1200" cap="none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  <a:sym typeface="Trebuchet MS"/>
              </a:defRPr>
            </a:lvl1pPr>
            <a:lvl2pPr marL="457200" marR="0" lvl="1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marL="914400" marR="0" lvl="2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marL="1371600" marR="0" lvl="3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marL="1828800" marR="0" lvl="4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5pPr>
            <a:lvl6pPr marL="2286000" marR="0" lvl="5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6pPr>
            <a:lvl7pPr marL="2743200" marR="0" lvl="6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7pPr>
            <a:lvl8pPr marL="3200400" marR="0" lvl="7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8pPr>
            <a:lvl9pPr marL="3657600" marR="0" lvl="8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Rihanna</a:t>
            </a:r>
            <a:r>
              <a:rPr lang="nl-NL" dirty="0"/>
              <a:t> effect</a:t>
            </a:r>
            <a:br>
              <a:rPr lang="nl-NL" dirty="0"/>
            </a:br>
            <a:r>
              <a:rPr lang="nl-NL" dirty="0"/>
              <a:t> op Snapchat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9.3 OPINIELEIDERS EN VOLGERS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21</a:t>
            </a:fld>
            <a:endParaRPr lang="tr-TR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65" y="1142984"/>
            <a:ext cx="4722980" cy="47340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0D04B9-8740-4CA7-B998-828712D08717}"/>
              </a:ext>
            </a:extLst>
          </p:cNvPr>
          <p:cNvSpPr txBox="1">
            <a:spLocks/>
          </p:cNvSpPr>
          <p:nvPr/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144000" tIns="0" rIns="144000" bIns="0" rtlCol="0" anchor="ctr" anchorCtr="0">
            <a:noAutofit/>
          </a:bodyPr>
          <a:lstStyle>
            <a:defPPr>
              <a:defRPr lang="nl-BE"/>
            </a:defPPr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500" b="0" i="0" u="none" strike="noStrike" kern="1200" cap="none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  <a:sym typeface="Trebuchet MS"/>
              </a:defRPr>
            </a:lvl1pPr>
            <a:lvl2pPr marL="457200" marR="0" lvl="1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marL="914400" marR="0" lvl="2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marL="1371600" marR="0" lvl="3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marL="1828800" marR="0" lvl="4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5pPr>
            <a:lvl6pPr marL="2286000" marR="0" lvl="5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6pPr>
            <a:lvl7pPr marL="2743200" marR="0" lvl="6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7pPr>
            <a:lvl8pPr marL="3200400" marR="0" lvl="7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8pPr>
            <a:lvl9pPr marL="3657600" marR="0" lvl="8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  <p:extLst>
      <p:ext uri="{BB962C8B-B14F-4D97-AF65-F5344CB8AC3E}">
        <p14:creationId xmlns:p14="http://schemas.microsoft.com/office/powerpoint/2010/main" val="51083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9.3 Opinileiders en volgers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pic>
        <p:nvPicPr>
          <p:cNvPr id="6" name="Content Placeholder 5" descr="D:\foto's\JessDonckersshopping@PINK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951692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8024" y="234888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Jess Donckers is een opinieleider als het gaat over kleding, maar niet als het gaat over motoren.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1EA806-66BD-4F4F-8A98-EF60D7286A14}"/>
              </a:ext>
            </a:extLst>
          </p:cNvPr>
          <p:cNvSpPr txBox="1">
            <a:spLocks noGrp="1"/>
          </p:cNvSpPr>
          <p:nvPr>
            <p:ph type="ftr" sz="quarter" idx="12"/>
          </p:nvPr>
        </p:nvSpPr>
        <p:spPr>
          <a:xfrm>
            <a:off x="755650" y="6083300"/>
            <a:ext cx="4032250" cy="43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144000" tIns="0" rIns="144000" bIns="0" rtlCol="0" anchor="ctr" anchorCtr="0">
            <a:noAutofit/>
          </a:bodyPr>
          <a:lstStyle>
            <a:defPPr>
              <a:defRPr lang="nl-BE"/>
            </a:defPPr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500" b="0" i="0" u="none" strike="noStrike" kern="1200" cap="none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  <a:sym typeface="Trebuchet MS"/>
              </a:defRPr>
            </a:lvl1pPr>
            <a:lvl2pPr marL="457200" marR="0" lvl="1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marL="914400" marR="0" lvl="2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marL="1371600" marR="0" lvl="3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marL="1828800" marR="0" lvl="4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5pPr>
            <a:lvl6pPr marL="2286000" marR="0" lvl="5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6pPr>
            <a:lvl7pPr marL="2743200" marR="0" lvl="6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7pPr>
            <a:lvl8pPr marL="3200400" marR="0" lvl="7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8pPr>
            <a:lvl9pPr marL="3657600" marR="0" lvl="8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Waarom geven ze informatie aan anderen? </a:t>
            </a:r>
            <a:br>
              <a:rPr lang="nl-BE" dirty="0"/>
            </a:br>
            <a:r>
              <a:rPr lang="nl-BE" dirty="0"/>
              <a:t>- productbetrokkenheid;</a:t>
            </a:r>
            <a:br>
              <a:rPr lang="nl-BE" dirty="0"/>
            </a:br>
            <a:r>
              <a:rPr lang="nl-BE" dirty="0"/>
              <a:t>- zelfbevestiging;</a:t>
            </a:r>
            <a:br>
              <a:rPr lang="nl-BE" dirty="0"/>
            </a:br>
            <a:r>
              <a:rPr lang="nl-BE" dirty="0"/>
              <a:t>- bezorgheid om anderen;</a:t>
            </a:r>
            <a:br>
              <a:rPr lang="nl-BE" dirty="0"/>
            </a:br>
            <a:r>
              <a:rPr lang="nl-BE" dirty="0"/>
              <a:t>- dissonantiereductie;</a:t>
            </a:r>
            <a:br>
              <a:rPr lang="nl-BE" dirty="0"/>
            </a:br>
            <a:r>
              <a:rPr lang="nl-BE" dirty="0"/>
              <a:t>- mogelijk hebben ze geen motief;</a:t>
            </a:r>
            <a:br>
              <a:rPr lang="nl-BE" dirty="0"/>
            </a:br>
            <a:r>
              <a:rPr lang="nl-BE" dirty="0"/>
              <a:t>- of de </a:t>
            </a:r>
            <a:r>
              <a:rPr lang="nl-BE" dirty="0" err="1"/>
              <a:t>influencers</a:t>
            </a:r>
            <a:r>
              <a:rPr lang="nl-BE" dirty="0"/>
              <a:t> op sociale media willen aandacht en/of de gratis producten en/of cash van de producenten. </a:t>
            </a:r>
          </a:p>
          <a:p>
            <a:pPr marL="0" indent="0"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r>
              <a:rPr lang="nl-BE" dirty="0"/>
              <a:t>Hoe verloopt de communicatie tussen opinieleider en volgers? 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9.3 Opinieleiders en volgers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D80B53-B43F-438A-A0E0-568F0AF6CB8B}"/>
              </a:ext>
            </a:extLst>
          </p:cNvPr>
          <p:cNvSpPr txBox="1">
            <a:spLocks noGrp="1"/>
          </p:cNvSpPr>
          <p:nvPr>
            <p:ph type="ftr" sz="quarter" idx="12"/>
          </p:nvPr>
        </p:nvSpPr>
        <p:spPr>
          <a:xfrm>
            <a:off x="755650" y="6083300"/>
            <a:ext cx="4032250" cy="43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144000" tIns="0" rIns="144000" bIns="0" rtlCol="0" anchor="ctr" anchorCtr="0">
            <a:noAutofit/>
          </a:bodyPr>
          <a:lstStyle>
            <a:defPPr>
              <a:defRPr lang="nl-BE"/>
            </a:defPPr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500" b="0" i="0" u="none" strike="noStrike" kern="1200" cap="none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  <a:sym typeface="Trebuchet MS"/>
              </a:defRPr>
            </a:lvl1pPr>
            <a:lvl2pPr marL="457200" marR="0" lvl="1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marL="914400" marR="0" lvl="2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marL="1371600" marR="0" lvl="3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marL="1828800" marR="0" lvl="4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5pPr>
            <a:lvl6pPr marL="2286000" marR="0" lvl="5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6pPr>
            <a:lvl7pPr marL="2743200" marR="0" lvl="6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7pPr>
            <a:lvl8pPr marL="3200400" marR="0" lvl="7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8pPr>
            <a:lvl9pPr marL="3657600" marR="0" lvl="8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Twee- en meertrapsmodel van communicatie:</a:t>
            </a:r>
          </a:p>
          <a:p>
            <a:endParaRPr lang="nl-BE" dirty="0"/>
          </a:p>
          <a:p>
            <a:pPr>
              <a:buNone/>
            </a:pPr>
            <a:br>
              <a:rPr lang="nl-BE" dirty="0"/>
            </a:br>
            <a:r>
              <a:rPr lang="nl-BE" dirty="0"/>
              <a:t>			</a:t>
            </a:r>
          </a:p>
          <a:p>
            <a:pPr>
              <a:buNone/>
            </a:pPr>
            <a:r>
              <a:rPr lang="nl-BE" dirty="0"/>
              <a:t>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9.3 Opinieleiders en volgers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7D6665-6E05-4BCD-BF6E-42D360F6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33" y="2132856"/>
            <a:ext cx="8885667" cy="3327902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20F0FF9-5086-47B9-8281-3E7C2E6BB201}"/>
              </a:ext>
            </a:extLst>
          </p:cNvPr>
          <p:cNvSpPr txBox="1">
            <a:spLocks noGrp="1"/>
          </p:cNvSpPr>
          <p:nvPr>
            <p:ph type="ftr" sz="quarter" idx="12"/>
          </p:nvPr>
        </p:nvSpPr>
        <p:spPr>
          <a:xfrm>
            <a:off x="755650" y="6083300"/>
            <a:ext cx="4032250" cy="43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144000" tIns="0" rIns="144000" bIns="0" rtlCol="0" anchor="ctr" anchorCtr="0">
            <a:noAutofit/>
          </a:bodyPr>
          <a:lstStyle>
            <a:defPPr>
              <a:defRPr lang="nl-BE"/>
            </a:defPPr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500" b="0" i="0" u="none" strike="noStrike" kern="1200" cap="none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  <a:sym typeface="Trebuchet MS"/>
              </a:defRPr>
            </a:lvl1pPr>
            <a:lvl2pPr marL="457200" marR="0" lvl="1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marL="914400" marR="0" lvl="2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marL="1371600" marR="0" lvl="3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marL="1828800" marR="0" lvl="4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5pPr>
            <a:lvl6pPr marL="2286000" marR="0" lvl="5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6pPr>
            <a:lvl7pPr marL="2743200" marR="0" lvl="6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7pPr>
            <a:lvl8pPr marL="3200400" marR="0" lvl="7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8pPr>
            <a:lvl9pPr marL="3657600" marR="0" lvl="8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gebruik van referentiepersonen:</a:t>
            </a:r>
            <a:br>
              <a:rPr lang="nl-BE" dirty="0"/>
            </a:br>
            <a:r>
              <a:rPr lang="nl-BE" dirty="0"/>
              <a:t>	- bekende persoonlijkheden;</a:t>
            </a:r>
            <a:br>
              <a:rPr lang="nl-BE" dirty="0"/>
            </a:br>
            <a:r>
              <a:rPr lang="nl-BE" dirty="0"/>
              <a:t>	- getuigenissen van experten;</a:t>
            </a:r>
            <a:br>
              <a:rPr lang="nl-BE" dirty="0"/>
            </a:br>
            <a:r>
              <a:rPr lang="nl-BE" dirty="0"/>
              <a:t>	- getuigenissen van Jan met de pet.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Het stimuleren van positieve MTM-reclame.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9.4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F8FB1B-507F-4F3B-BC6B-11C382066277}"/>
              </a:ext>
            </a:extLst>
          </p:cNvPr>
          <p:cNvSpPr txBox="1">
            <a:spLocks noGrp="1"/>
          </p:cNvSpPr>
          <p:nvPr>
            <p:ph type="ftr" sz="quarter" idx="12"/>
          </p:nvPr>
        </p:nvSpPr>
        <p:spPr>
          <a:xfrm>
            <a:off x="755650" y="6083300"/>
            <a:ext cx="4032250" cy="43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144000" tIns="0" rIns="144000" bIns="0" rtlCol="0" anchor="ctr" anchorCtr="0">
            <a:noAutofit/>
          </a:bodyPr>
          <a:lstStyle>
            <a:defPPr>
              <a:defRPr lang="nl-BE"/>
            </a:defPPr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500" b="0" i="0" u="none" strike="noStrike" kern="1200" cap="none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  <a:sym typeface="Trebuchet MS"/>
              </a:defRPr>
            </a:lvl1pPr>
            <a:lvl2pPr marL="457200" marR="0" lvl="1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2pPr>
            <a:lvl3pPr marL="914400" marR="0" lvl="2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3pPr>
            <a:lvl4pPr marL="1371600" marR="0" lvl="3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4pPr>
            <a:lvl5pPr marL="1828800" marR="0" lvl="4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5pPr>
            <a:lvl6pPr marL="2286000" marR="0" lvl="5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6pPr>
            <a:lvl7pPr marL="2743200" marR="0" lvl="6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7pPr>
            <a:lvl8pPr marL="3200400" marR="0" lvl="7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8pPr>
            <a:lvl9pPr marL="3657600" marR="0" lvl="8" indent="0" algn="l" defTabSz="914400" rtl="0" eaLnBrk="1" latinLnBrk="0" hangingPunct="1">
              <a:spcBef>
                <a:spcPts val="0"/>
              </a:spcBef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</a:t>
            </a:r>
            <a:r>
              <a:rPr lang="nl-BE" dirty="0" err="1"/>
              <a:t>gebru:ik</a:t>
            </a:r>
            <a:r>
              <a:rPr lang="nl-BE" dirty="0"/>
              <a:t> van bekende persoonlijkheden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9.4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6FA9FB1-58C1-40DF-8268-D8813FD3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4825306" cy="269138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9044827-78E2-44C6-86AE-FD45AFCB6D22}"/>
              </a:ext>
            </a:extLst>
          </p:cNvPr>
          <p:cNvSpPr txBox="1"/>
          <p:nvPr/>
        </p:nvSpPr>
        <p:spPr>
          <a:xfrm>
            <a:off x="1511660" y="5174937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Wat is haar impact op de keuze van uw parfum?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1EF815A-2932-461B-A7C9-6D0FA4B79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gebruik van een expert die getuigt over het product: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	Een tandarts geeft advies over tandpasta:</a:t>
            </a:r>
            <a:br>
              <a:rPr lang="nl-BE" dirty="0"/>
            </a:br>
            <a:r>
              <a:rPr lang="nl-BE" dirty="0"/>
              <a:t>	</a:t>
            </a:r>
            <a:r>
              <a:rPr lang="nl-BE" dirty="0">
                <a:hlinkClick r:id="rId2"/>
              </a:rPr>
              <a:t>https://www.youtube.com/watch?v=xx-1_a3rvX0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326DDC-6F65-40FD-9509-AFFAD4E8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9.4 Toepassingen in marketing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B1D3F1-6CCD-4B39-B4F0-103B4B136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27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AC45C5-321B-4B43-B74C-06C0B5D2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933056"/>
            <a:ext cx="5572958" cy="2818092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A03516-E75D-4207-9B8A-C426B71222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5650" y="6083300"/>
            <a:ext cx="4032250" cy="433388"/>
          </a:xfrm>
        </p:spPr>
        <p:txBody>
          <a:bodyPr/>
          <a:lstStyle/>
          <a:p>
            <a:r>
              <a:rPr lang="nl-BE" dirty="0"/>
              <a:t>Consumentenpsychologie</a:t>
            </a:r>
          </a:p>
        </p:txBody>
      </p:sp>
    </p:spTree>
    <p:extLst>
      <p:ext uri="{BB962C8B-B14F-4D97-AF65-F5344CB8AC3E}">
        <p14:creationId xmlns:p14="http://schemas.microsoft.com/office/powerpoint/2010/main" val="859018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 err="1"/>
              <a:t>Consumentenpsycholgoie</a:t>
            </a:r>
            <a:endParaRPr lang="nl-BE" dirty="0"/>
          </a:p>
        </p:txBody>
      </p:sp>
      <p:pic>
        <p:nvPicPr>
          <p:cNvPr id="6" name="Content Placeholder 5" descr="De Familie Backeljau 1 afl.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59616"/>
            <a:ext cx="51125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134076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Het gebruik van Jan met de pet-figuren. In dit geval de familie Backeljau die de hoofdrol speelt in de radio reclame van GAMMA.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061F9A05-96F2-40D3-B764-E57E2DB7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nl-BE" dirty="0"/>
              <a:t>9.4 Toepassingen in marketing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Het gebruik van opinieleiders: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Opinieleiders benaderen om gratis product te geven met het idee dat deze mensen info zullen verspreiden onder de volgers.</a:t>
            </a:r>
            <a:br>
              <a:rPr lang="nl-BE" dirty="0"/>
            </a:br>
            <a:r>
              <a:rPr lang="nl-BE" dirty="0"/>
              <a:t>Bv. CEO van belangrijke onderneming mag zes maanden gratis rijden met het nieuwe model van Mercedes.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Of </a:t>
            </a:r>
            <a:r>
              <a:rPr lang="nl-BE" dirty="0" err="1"/>
              <a:t>influencers</a:t>
            </a:r>
            <a:r>
              <a:rPr lang="nl-BE" dirty="0"/>
              <a:t> een gratis product geven met de bedoeling hierover info te verspreiden via de sociale media.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9.4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sz="2800" dirty="0"/>
              <a:t>	- een toelichting te geven bij het bandwagen-, Veblen- en snobeffect; </a:t>
            </a:r>
            <a:endParaRPr lang="nl-BE" sz="2800" dirty="0"/>
          </a:p>
          <a:p>
            <a:pPr>
              <a:buNone/>
            </a:pPr>
            <a:r>
              <a:rPr lang="nl-NL" sz="2800" dirty="0"/>
              <a:t>	- aan te geven hoe de invloed van referentiegroepen differentieel functioneert bij noodzakelijke en luxegoederen; </a:t>
            </a:r>
            <a:endParaRPr lang="nl-BE" sz="2800" dirty="0"/>
          </a:p>
          <a:p>
            <a:pPr>
              <a:buNone/>
            </a:pPr>
            <a:r>
              <a:rPr lang="nl-NL" sz="2800" dirty="0"/>
              <a:t>	- aan te geven welke psychologische mechanismen een rol spelen om het gedrag van een referentiegroep over te nemen; </a:t>
            </a:r>
            <a:endParaRPr lang="nl-BE" sz="2800" dirty="0"/>
          </a:p>
          <a:p>
            <a:pPr>
              <a:buNone/>
            </a:pPr>
            <a:r>
              <a:rPr lang="nl-NL" sz="2800" dirty="0"/>
              <a:t>	- te bespreken hoe informatie verspreid kan worden in de sociale netwerken; </a:t>
            </a:r>
            <a:endParaRPr lang="nl-BE" sz="2800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DA-formule-van-Strong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4" y="1147690"/>
            <a:ext cx="7014886" cy="4810208"/>
          </a:xfrm>
          <a:prstGeom prst="rect">
            <a:avLst/>
          </a:prstGeom>
        </p:spPr>
      </p:pic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9.4 TOEPASSINGEN IN MARKETING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360000" y="6084000"/>
            <a:ext cx="360000" cy="667200"/>
          </a:xfrm>
          <a:prstGeom prst="rect">
            <a:avLst/>
          </a:prstGeom>
        </p:spPr>
        <p:txBody>
          <a:bodyPr spcFirstLastPara="1" wrap="square" lIns="0" tIns="10800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30</a:t>
            </a:fld>
            <a:endParaRPr/>
          </a:p>
        </p:txBody>
      </p:sp>
      <p:sp>
        <p:nvSpPr>
          <p:cNvPr id="326" name="Shape 326"/>
          <p:cNvSpPr/>
          <p:nvPr/>
        </p:nvSpPr>
        <p:spPr>
          <a:xfrm rot="5400000">
            <a:off x="4406400" y="2860370"/>
            <a:ext cx="331200" cy="29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 rot="5400000">
            <a:off x="4406400" y="4843100"/>
            <a:ext cx="331200" cy="29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Shape 328"/>
          <p:cNvSpPr/>
          <p:nvPr/>
        </p:nvSpPr>
        <p:spPr>
          <a:xfrm rot="5400000">
            <a:off x="4406388" y="3844980"/>
            <a:ext cx="331200" cy="29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10769" y="4950348"/>
            <a:ext cx="2486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i="1" dirty="0">
                <a:latin typeface="Trebuchet MS"/>
                <a:cs typeface="Trebuchet MS"/>
                <a:hlinkClick r:id="rId4"/>
              </a:rPr>
              <a:t>https://www.youtube.com/watch?v=nAcTNek8f68</a:t>
            </a:r>
            <a:endParaRPr lang="nl-NL" sz="1600" i="1" dirty="0">
              <a:latin typeface="Trebuchet MS"/>
              <a:cs typeface="Trebuchet M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BF2A7BA-8CCF-421C-9C0E-F6110B203AB1}"/>
              </a:ext>
            </a:extLst>
          </p:cNvPr>
          <p:cNvSpPr txBox="1"/>
          <p:nvPr/>
        </p:nvSpPr>
        <p:spPr>
          <a:xfrm>
            <a:off x="755576" y="6084000"/>
            <a:ext cx="28803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00A0AE"/>
                </a:solidFill>
              </a:rPr>
              <a:t>Consumentenpsychologie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  <p:bldP spid="327" grpId="0" animBg="1"/>
      <p:bldP spid="32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stimuleren van positieve MTM-reclame.</a:t>
            </a:r>
            <a:br>
              <a:rPr lang="nl-BE" dirty="0"/>
            </a:br>
            <a:r>
              <a:rPr lang="nl-BE" dirty="0"/>
              <a:t>AIDA-model versus ADIA-model:</a:t>
            </a:r>
            <a:br>
              <a:rPr lang="nl-BE" dirty="0"/>
            </a:br>
            <a:r>
              <a:rPr lang="nl-BE" dirty="0"/>
              <a:t>AIDA 				ADIA </a:t>
            </a:r>
            <a:br>
              <a:rPr lang="nl-BE" dirty="0"/>
            </a:br>
            <a:r>
              <a:rPr lang="nl-BE" dirty="0"/>
              <a:t>1. Attention 			Acknowlegment</a:t>
            </a:r>
            <a:br>
              <a:rPr lang="nl-BE" dirty="0"/>
            </a:br>
            <a:r>
              <a:rPr lang="nl-BE" dirty="0"/>
              <a:t>2. Intrest			Dialogue</a:t>
            </a:r>
            <a:br>
              <a:rPr lang="nl-BE" dirty="0"/>
            </a:br>
            <a:r>
              <a:rPr lang="nl-BE" dirty="0"/>
              <a:t>3. Desire			Incentivization</a:t>
            </a:r>
            <a:br>
              <a:rPr lang="nl-BE" dirty="0"/>
            </a:br>
            <a:r>
              <a:rPr lang="nl-BE" dirty="0"/>
              <a:t>4. Action 			Activation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9.4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2D752A-B26E-48F2-8424-ECCBF37290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5650" y="6083300"/>
            <a:ext cx="4032250" cy="433388"/>
          </a:xfrm>
        </p:spPr>
        <p:txBody>
          <a:bodyPr/>
          <a:lstStyle/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91C6B86-B063-492C-8EB8-5222EF56D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826" y="1406001"/>
            <a:ext cx="6142348" cy="442753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0DD871-72D5-4609-817B-055556946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F6E35DB-B595-454C-89E1-2E6430F9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r>
              <a:rPr lang="nl-BE" dirty="0"/>
              <a:t>9.4 TOEPASSINGEN IN MARKETING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5DC6F0-C6B9-4844-9DA6-C5959D6672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5650" y="6083300"/>
            <a:ext cx="4032250" cy="433388"/>
          </a:xfrm>
        </p:spPr>
        <p:txBody>
          <a:bodyPr/>
          <a:lstStyle/>
          <a:p>
            <a:r>
              <a:rPr lang="nl-BE" dirty="0"/>
              <a:t>Consumentenpsychologie</a:t>
            </a:r>
          </a:p>
        </p:txBody>
      </p:sp>
    </p:spTree>
    <p:extLst>
      <p:ext uri="{BB962C8B-B14F-4D97-AF65-F5344CB8AC3E}">
        <p14:creationId xmlns:p14="http://schemas.microsoft.com/office/powerpoint/2010/main" val="516313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Mensen conformeren zich graag aan elkaar.</a:t>
            </a:r>
          </a:p>
          <a:p>
            <a:r>
              <a:rPr lang="nl-BE" dirty="0"/>
              <a:t>Belang van sociale communicatie. Consumenten vormen kliekjes waarin informatie doorstroomt. </a:t>
            </a:r>
          </a:p>
          <a:p>
            <a:r>
              <a:rPr lang="nl-BE" dirty="0"/>
              <a:t>Belang van de sociale media.</a:t>
            </a:r>
          </a:p>
          <a:p>
            <a:r>
              <a:rPr lang="nl-BE" dirty="0"/>
              <a:t>Bijzondere relatie tussen opinieleider en volger.</a:t>
            </a:r>
          </a:p>
          <a:p>
            <a:r>
              <a:rPr lang="nl-BE" dirty="0"/>
              <a:t>Referentiegroepen spelen een belangrijke rol in de verspreiding van innovaties.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33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408851-5234-4C76-896D-D5A32177F8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5650" y="6083300"/>
            <a:ext cx="4032250" cy="433388"/>
          </a:xfrm>
        </p:spPr>
        <p:txBody>
          <a:bodyPr/>
          <a:lstStyle/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8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Consumentenpsychologie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34</a:t>
            </a:fld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39C8A02-6264-4A48-8918-CAAF969A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264" y="3353244"/>
            <a:ext cx="2480308" cy="3601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42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400" dirty="0"/>
              <a:t>	- een bespreking te geven van de agendabepalingstheorie; </a:t>
            </a:r>
            <a:endParaRPr lang="nl-BE" sz="2400" dirty="0"/>
          </a:p>
          <a:p>
            <a:pPr>
              <a:buNone/>
            </a:pPr>
            <a:r>
              <a:rPr lang="nl-NL" sz="2400" dirty="0"/>
              <a:t>	- toe te lichten wat de betekenis is van guerrillamarketing en tevens een voorbeeld hiervan te geven; </a:t>
            </a:r>
            <a:endParaRPr lang="nl-BE" sz="2400" dirty="0"/>
          </a:p>
          <a:p>
            <a:pPr>
              <a:buNone/>
            </a:pPr>
            <a:r>
              <a:rPr lang="nl-NL" sz="2400" dirty="0"/>
              <a:t>	- de communicatie te beschrijven tussen de opinieleiders en hun volgers via het tweetraps- en meertrapsmodel; </a:t>
            </a:r>
            <a:endParaRPr lang="nl-BE" sz="2400" dirty="0"/>
          </a:p>
          <a:p>
            <a:pPr>
              <a:buNone/>
            </a:pPr>
            <a:r>
              <a:rPr lang="nl-NL" sz="2400" dirty="0"/>
              <a:t>	- een voorbeeld te geven van het gebruik van opinieleiders in een marketingstrategie; </a:t>
            </a:r>
            <a:endParaRPr lang="nl-BE" sz="2400" dirty="0"/>
          </a:p>
          <a:p>
            <a:pPr lvl="1">
              <a:buNone/>
            </a:pPr>
            <a:r>
              <a:rPr lang="nl-NL" sz="2400" dirty="0"/>
              <a:t>- een toelichting te geven bij de AIDA- en ADIA-marketingstrategie.</a:t>
            </a:r>
            <a:endParaRPr lang="nl-B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0" y="1152000"/>
            <a:ext cx="9144000" cy="5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400" dirty="0"/>
              <a:t>9.1 Bestaan er groepsnormen? </a:t>
            </a:r>
            <a:endParaRPr sz="2400" dirty="0"/>
          </a:p>
          <a:p>
            <a:pPr marL="45720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400" dirty="0"/>
              <a:t>9.1.1 Een omschrijving </a:t>
            </a: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400" dirty="0"/>
              <a:t>9.1.2 Enige experimentele evidentie </a:t>
            </a: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400" dirty="0"/>
              <a:t>9.1.3 Typen van referentiegroepen</a:t>
            </a: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400" dirty="0"/>
              <a:t>9.1.4 Sociale effecten in groepen</a:t>
            </a:r>
            <a:endParaRPr sz="2400" dirty="0"/>
          </a:p>
          <a:p>
            <a:pPr marL="45720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400" dirty="0"/>
              <a:t>9.1.5 Sociale invloeden op productaankopen</a:t>
            </a:r>
            <a:endParaRPr sz="2400" dirty="0"/>
          </a:p>
          <a:p>
            <a:pPr marL="45720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400" dirty="0"/>
              <a:t>9.1.6 Wat zijn psychologische mechanismen? </a:t>
            </a:r>
            <a:endParaRPr sz="2400" dirty="0"/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400" dirty="0"/>
              <a:t>9.2 Sociale communicatie </a:t>
            </a:r>
            <a:endParaRPr sz="2400" dirty="0"/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400" dirty="0"/>
              <a:t>9.3 Opinieleiders en de volgers </a:t>
            </a:r>
            <a:endParaRPr sz="2400" dirty="0"/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400" dirty="0"/>
              <a:t>9.4 Toepassingen in marketing </a:t>
            </a:r>
            <a:endParaRPr sz="2400" dirty="0"/>
          </a:p>
          <a:p>
            <a:pPr marL="0" lvl="0" indent="0" rtl="0">
              <a:spcBef>
                <a:spcPts val="400"/>
              </a:spcBef>
              <a:spcAft>
                <a:spcPts val="400"/>
              </a:spcAft>
              <a:buNone/>
            </a:pP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Inhoud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60000" y="6084000"/>
            <a:ext cx="360000" cy="667200"/>
          </a:xfrm>
          <a:prstGeom prst="rect">
            <a:avLst/>
          </a:prstGeom>
        </p:spPr>
        <p:txBody>
          <a:bodyPr spcFirstLastPara="1" wrap="square" lIns="0" tIns="10800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E154E2-49BB-43A0-B771-3296F6D15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31" y="-221475"/>
            <a:ext cx="2699792" cy="36764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Wat is een referentiegroep of –persoon?</a:t>
            </a:r>
            <a:br>
              <a:rPr lang="nl-BE" dirty="0"/>
            </a:br>
            <a:r>
              <a:rPr lang="nl-BE" dirty="0"/>
              <a:t>Een referentiegroep is een feitelijke of denkbeeldige groep die een sterke invloed heeft op de attitudes, aspiraties en gedrag van consumenten. </a:t>
            </a:r>
          </a:p>
          <a:p>
            <a:r>
              <a:rPr lang="nl-BE" dirty="0"/>
              <a:t>Welke invloed? </a:t>
            </a:r>
            <a:br>
              <a:rPr lang="nl-BE" dirty="0"/>
            </a:br>
            <a:r>
              <a:rPr lang="nl-BE" dirty="0"/>
              <a:t>- normatieve invloed</a:t>
            </a:r>
          </a:p>
          <a:p>
            <a:pPr>
              <a:buNone/>
            </a:pPr>
            <a:r>
              <a:rPr lang="nl-BE" dirty="0"/>
              <a:t>	- comparatieve invloed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Enige experimentele evidentie:</a:t>
            </a:r>
          </a:p>
          <a:p>
            <a:pPr>
              <a:buNone/>
            </a:pPr>
            <a:r>
              <a:rPr lang="nl-BE" dirty="0"/>
              <a:t>	M. Sherif en het </a:t>
            </a:r>
            <a:r>
              <a:rPr lang="nl-BE" dirty="0" err="1"/>
              <a:t>autokinetisch</a:t>
            </a:r>
            <a:r>
              <a:rPr lang="nl-BE" dirty="0"/>
              <a:t> effect.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S. Asch en de schatting van de lengte van de lijntjes.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2274168" cy="185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Venkatesan en het consumentengedrag.</a:t>
            </a:r>
          </a:p>
          <a:p>
            <a:pPr>
              <a:buNone/>
            </a:pPr>
            <a:r>
              <a:rPr lang="nl-BE" dirty="0"/>
              <a:t>Welk pak heeft de beste kwaliteit?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 Bestaan er groepsnormen?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45DAFD-6629-470F-8682-925A90BBAFFA}"/>
              </a:ext>
            </a:extLst>
          </p:cNvPr>
          <p:cNvSpPr txBox="1"/>
          <p:nvPr/>
        </p:nvSpPr>
        <p:spPr>
          <a:xfrm>
            <a:off x="3887391" y="518566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dit de proefpersoon of de pseudoproefpersoon?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  <p:pic>
        <p:nvPicPr>
          <p:cNvPr id="2054" name="Picture 6" descr="C:\Users\gebruiker\Desktop\fotos winkelen\20141003_172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624" y="2564904"/>
            <a:ext cx="2050327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Typen van referentiegroepen?</a:t>
            </a:r>
            <a:br>
              <a:rPr lang="nl-BE" dirty="0"/>
            </a:br>
            <a:r>
              <a:rPr lang="nl-BE" dirty="0"/>
              <a:t>	- identificatiegroep;</a:t>
            </a:r>
            <a:br>
              <a:rPr lang="nl-BE" dirty="0"/>
            </a:br>
            <a:r>
              <a:rPr lang="nl-BE" dirty="0"/>
              <a:t>	- formele en informele groep;</a:t>
            </a:r>
            <a:br>
              <a:rPr lang="nl-BE" dirty="0"/>
            </a:br>
            <a:r>
              <a:rPr lang="nl-BE" dirty="0"/>
              <a:t>	- primaire en secundaire groep;</a:t>
            </a:r>
            <a:br>
              <a:rPr lang="nl-BE" dirty="0"/>
            </a:br>
            <a:r>
              <a:rPr lang="nl-BE" dirty="0"/>
              <a:t>	- aspiratie- versus dissociatiegroep;</a:t>
            </a:r>
          </a:p>
          <a:p>
            <a:pPr>
              <a:buNone/>
            </a:pPr>
            <a:r>
              <a:rPr lang="nl-BE" dirty="0"/>
              <a:t>		- virtuele groep.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9.1 Bestaan er groepsnormen?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2295B-50DD-4F21-8865-5E2E7B068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132</TotalTime>
  <Words>568</Words>
  <Application>Microsoft Office PowerPoint</Application>
  <PresentationFormat>Diavoorstelling (4:3)</PresentationFormat>
  <Paragraphs>181</Paragraphs>
  <Slides>34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Verdana</vt:lpstr>
      <vt:lpstr>TM_presentatie_nl</vt:lpstr>
      <vt:lpstr>Consumentenpsychologie Hoofdstuk 9 Referentiegroepen en  -personen</vt:lpstr>
      <vt:lpstr>Doelstellingen </vt:lpstr>
      <vt:lpstr>Doelstellingen</vt:lpstr>
      <vt:lpstr>Doelstellingen</vt:lpstr>
      <vt:lpstr>Inhoud</vt:lpstr>
      <vt:lpstr>9.1 Bestaan er groepsnormen?</vt:lpstr>
      <vt:lpstr>9.1 Bestaan er groepsnormen?</vt:lpstr>
      <vt:lpstr>9.1 Bestaan er groepsnormen? </vt:lpstr>
      <vt:lpstr>9.1 Bestaan er groepsnormen?</vt:lpstr>
      <vt:lpstr>9.1 Bestaan er groepsnormen? </vt:lpstr>
      <vt:lpstr>9.1 Bestaan er groepsnormen?</vt:lpstr>
      <vt:lpstr>9.1 Bestaan er groepsnormen?</vt:lpstr>
      <vt:lpstr>9.1 Bestaan er groepsnormen?</vt:lpstr>
      <vt:lpstr>9.1 Bestaan er groepsnormen? </vt:lpstr>
      <vt:lpstr> 9.2 Sociale communicatie </vt:lpstr>
      <vt:lpstr>9.2 Sociale communicatie</vt:lpstr>
      <vt:lpstr>9.2 Sociale communicatie</vt:lpstr>
      <vt:lpstr>9.2 Sociale communicatie</vt:lpstr>
      <vt:lpstr>9.3  Opinleiders en volgers</vt:lpstr>
      <vt:lpstr>9.3  OPINLEIDERS EN VOLGERS</vt:lpstr>
      <vt:lpstr>9.3 OPINIELEIDERS EN VOLGERS </vt:lpstr>
      <vt:lpstr>9.3 Opinileiders en volgers</vt:lpstr>
      <vt:lpstr>9.3 Opinieleiders en volgers</vt:lpstr>
      <vt:lpstr>9.3 Opinieleiders en volgers</vt:lpstr>
      <vt:lpstr>9.4 Toepassingen in marketing</vt:lpstr>
      <vt:lpstr>9.4 Toepassingen in marketing</vt:lpstr>
      <vt:lpstr>9.4 Toepassingen in marketing</vt:lpstr>
      <vt:lpstr>9.4 Toepassingen in marketing</vt:lpstr>
      <vt:lpstr>9.4 Toepassingen in marketing</vt:lpstr>
      <vt:lpstr>9.4 TOEPASSINGEN IN MARKETING</vt:lpstr>
      <vt:lpstr>9.4 TOEPASSINGEN IN MARKETING</vt:lpstr>
      <vt:lpstr>9.4 TOEPASSINGEN IN MARKETING</vt:lpstr>
      <vt:lpstr>Besluit</vt:lpstr>
      <vt:lpstr>Consumentenpsychologie 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Consumentenpsychologie Referentiegroep</dc:title>
  <dc:creator>gebruiker</dc:creator>
  <cp:lastModifiedBy>Lara Van Damme</cp:lastModifiedBy>
  <cp:revision>40</cp:revision>
  <dcterms:created xsi:type="dcterms:W3CDTF">2014-10-10T18:56:37Z</dcterms:created>
  <dcterms:modified xsi:type="dcterms:W3CDTF">2019-05-03T10:14:55Z</dcterms:modified>
</cp:coreProperties>
</file>