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6" r:id="rId16"/>
    <p:sldId id="270" r:id="rId17"/>
    <p:sldId id="271" r:id="rId18"/>
    <p:sldId id="272" r:id="rId19"/>
    <p:sldId id="273" r:id="rId20"/>
    <p:sldId id="277" r:id="rId21"/>
    <p:sldId id="278" r:id="rId22"/>
    <p:sldId id="274" r:id="rId23"/>
  </p:sldIdLst>
  <p:sldSz cx="9144000" cy="6858000" type="screen4x3"/>
  <p:notesSz cx="7010400" cy="9296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AE"/>
    <a:srgbClr val="EC4B2F"/>
    <a:srgbClr val="000000"/>
    <a:srgbClr val="4B2B4B"/>
    <a:srgbClr val="50C6DD"/>
    <a:srgbClr val="D1CAD2"/>
    <a:srgbClr val="B7A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showGuides="1">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92"/>
    </p:cViewPr>
  </p:sorterViewPr>
  <p:notesViewPr>
    <p:cSldViewPr showGuides="1">
      <p:cViewPr varScale="1">
        <p:scale>
          <a:sx n="80" d="100"/>
          <a:sy n="80" d="100"/>
        </p:scale>
        <p:origin x="-202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F1A4A96-82D9-489B-915B-218BDB102403}" type="datetimeFigureOut">
              <a:rPr lang="nl-BE" smtClean="0"/>
              <a:pPr/>
              <a:t>2/05/2019</a:t>
            </a:fld>
            <a:endParaRPr lang="nl-BE"/>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B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D17EFB8-940B-4475-A4F4-BBE959E16336}" type="slidenum">
              <a:rPr lang="nl-BE" smtClean="0"/>
              <a:pPr/>
              <a:t>‹nr.›</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B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925427-6E8A-463A-9752-7D22F5CAF14A}" type="datetimeFigureOut">
              <a:rPr lang="nl-BE" smtClean="0"/>
              <a:pPr/>
              <a:t>2/05/2019</a:t>
            </a:fld>
            <a:endParaRPr lang="nl-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B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ED9555-764A-4B78-873A-3D7406AAEA2B}"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asic">
    <p:bg bwMode="gray">
      <p:bgPr>
        <a:solidFill>
          <a:srgbClr val="00A0AE"/>
        </a:solidFill>
        <a:effectLst/>
      </p:bgPr>
    </p:bg>
    <p:spTree>
      <p:nvGrpSpPr>
        <p:cNvPr id="1" name=""/>
        <p:cNvGrpSpPr/>
        <p:nvPr/>
      </p:nvGrpSpPr>
      <p:grpSpPr>
        <a:xfrm>
          <a:off x="0" y="0"/>
          <a:ext cx="0" cy="0"/>
          <a:chOff x="0" y="0"/>
          <a:chExt cx="0" cy="0"/>
        </a:xfrm>
      </p:grpSpPr>
      <p:sp>
        <p:nvSpPr>
          <p:cNvPr id="13" name="Rectangle 12"/>
          <p:cNvSpPr/>
          <p:nvPr userDrawn="1"/>
        </p:nvSpPr>
        <p:spPr>
          <a:xfrm>
            <a:off x="0" y="5589240"/>
            <a:ext cx="9144000" cy="360040"/>
          </a:xfrm>
          <a:prstGeom prst="rect">
            <a:avLst/>
          </a:prstGeom>
          <a:solidFill>
            <a:srgbClr val="00A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958000"/>
            <a:ext cx="9144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9" name="Rectangle 8"/>
          <p:cNvSpPr/>
          <p:nvPr userDrawn="1"/>
        </p:nvSpPr>
        <p:spPr>
          <a:xfrm>
            <a:off x="0" y="6084000"/>
            <a:ext cx="1980000" cy="432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Subtitle 2"/>
          <p:cNvSpPr>
            <a:spLocks noGrp="1"/>
          </p:cNvSpPr>
          <p:nvPr>
            <p:ph type="subTitle" idx="1"/>
          </p:nvPr>
        </p:nvSpPr>
        <p:spPr>
          <a:xfrm>
            <a:off x="0" y="3357192"/>
            <a:ext cx="9144000" cy="1800000"/>
          </a:xfrm>
          <a:noFill/>
        </p:spPr>
        <p:txBody>
          <a:bodyPr wrap="square" lIns="720000" tIns="180000" rIns="720000" bIns="540000">
            <a:noAutofit/>
          </a:bodyPr>
          <a:lstStyle>
            <a:lvl1pPr marL="0" indent="0" algn="ctr">
              <a:buNone/>
              <a:defRPr sz="3200" cap="none"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dirty="0"/>
          </a:p>
        </p:txBody>
      </p:sp>
      <p:sp>
        <p:nvSpPr>
          <p:cNvPr id="154" name="Title 153"/>
          <p:cNvSpPr>
            <a:spLocks noGrp="1"/>
          </p:cNvSpPr>
          <p:nvPr>
            <p:ph type="title"/>
          </p:nvPr>
        </p:nvSpPr>
        <p:spPr>
          <a:xfrm>
            <a:off x="0" y="1556992"/>
            <a:ext cx="9144000" cy="1800000"/>
          </a:xfrm>
          <a:noFill/>
        </p:spPr>
        <p:txBody>
          <a:bodyPr lIns="720000" tIns="540000" rIns="720000" bIns="180000" anchor="b" anchorCtr="0">
            <a:noAutofit/>
          </a:bodyPr>
          <a:lstStyle>
            <a:lvl1pPr algn="ctr">
              <a:lnSpc>
                <a:spcPct val="90000"/>
              </a:lnSpc>
              <a:defRPr sz="3800" cap="all" baseline="0">
                <a:solidFill>
                  <a:schemeClr val="tx1"/>
                </a:solidFill>
              </a:defRPr>
            </a:lvl1pPr>
          </a:lstStyle>
          <a:p>
            <a:r>
              <a:rPr lang="en-US"/>
              <a:t>Click to edit Master title style</a:t>
            </a:r>
            <a:endParaRPr lang="nl-BE" dirty="0"/>
          </a:p>
        </p:txBody>
      </p:sp>
      <p:sp>
        <p:nvSpPr>
          <p:cNvPr id="12" name="Footer Placeholder 11"/>
          <p:cNvSpPr>
            <a:spLocks noGrp="1"/>
          </p:cNvSpPr>
          <p:nvPr>
            <p:ph type="ftr" sz="quarter" idx="12"/>
          </p:nvPr>
        </p:nvSpPr>
        <p:spPr>
          <a:solidFill>
            <a:srgbClr val="EC4B2F"/>
          </a:solidFill>
        </p:spPr>
        <p:txBody>
          <a:bodyPr/>
          <a:lstStyle>
            <a:lvl1pPr>
              <a:defRPr>
                <a:solidFill>
                  <a:schemeClr val="tx2"/>
                </a:solidFill>
              </a:defRPr>
            </a:lvl1pPr>
          </a:lstStyle>
          <a:p>
            <a:endParaRPr lang="nl-BE" dirty="0"/>
          </a:p>
        </p:txBody>
      </p:sp>
      <p:sp>
        <p:nvSpPr>
          <p:cNvPr id="11" name="Slide Number Placeholder 10"/>
          <p:cNvSpPr>
            <a:spLocks noGrp="1"/>
          </p:cNvSpPr>
          <p:nvPr>
            <p:ph type="sldNum" sz="quarter" idx="11"/>
          </p:nvPr>
        </p:nvSpPr>
        <p:spPr>
          <a:solidFill>
            <a:srgbClr val="00A0AE"/>
          </a:solidFill>
        </p:spPr>
        <p:txBody>
          <a:bodyPr/>
          <a:lstStyle>
            <a:lvl1pPr>
              <a:defRPr>
                <a:solidFill>
                  <a:schemeClr val="tx1"/>
                </a:solidFill>
              </a:defRPr>
            </a:lvl1pPr>
          </a:lstStyle>
          <a:p>
            <a:fld id="{3B80295F-48CD-49FC-897A-CCEC919B8070}" type="slidenum">
              <a:rPr lang="nl-BE" smtClean="0"/>
              <a:pPr/>
              <a:t>‹nr.›</a:t>
            </a:fld>
            <a:endParaRPr lang="nl-BE" dirty="0"/>
          </a:p>
        </p:txBody>
      </p:sp>
      <p:sp>
        <p:nvSpPr>
          <p:cNvPr id="14" name="Date Placeholder 13"/>
          <p:cNvSpPr>
            <a:spLocks noGrp="1"/>
          </p:cNvSpPr>
          <p:nvPr>
            <p:ph type="dt" sz="half" idx="13"/>
          </p:nvPr>
        </p:nvSpPr>
        <p:spPr>
          <a:xfrm>
            <a:off x="755576" y="6570000"/>
            <a:ext cx="990706" cy="200055"/>
          </a:xfrm>
          <a:solidFill>
            <a:schemeClr val="tx1"/>
          </a:solidFill>
        </p:spPr>
        <p:txBody>
          <a:bodyPr/>
          <a:lstStyle>
            <a:lvl1pPr>
              <a:defRPr sz="1300">
                <a:solidFill>
                  <a:srgbClr val="00A0AE"/>
                </a:solidFill>
              </a:defRPr>
            </a:lvl1pPr>
          </a:lstStyle>
          <a:p>
            <a:pPr algn="l"/>
            <a:endParaRPr lang="nl-BE"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Basic">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428000"/>
          </a:xfrm>
        </p:spPr>
        <p:txBody>
          <a:bodyPr bIns="144000"/>
          <a:lstStyle>
            <a:lvl1pPr marL="323850" indent="-323850">
              <a:spcBef>
                <a:spcPts val="400"/>
              </a:spcBef>
              <a:spcAft>
                <a:spcPts val="400"/>
              </a:spcAft>
              <a:buClrTx/>
              <a:defRPr/>
            </a:lvl1pPr>
            <a:lvl2pPr marL="723900" indent="-368300">
              <a:spcBef>
                <a:spcPts val="400"/>
              </a:spcBef>
              <a:spcAft>
                <a:spcPts val="400"/>
              </a:spcAft>
              <a:buClrTx/>
              <a:defRPr sz="2500"/>
            </a:lvl2pPr>
            <a:lvl3pPr marL="982663" indent="-258763">
              <a:spcBef>
                <a:spcPts val="400"/>
              </a:spcBef>
              <a:spcAft>
                <a:spcPts val="400"/>
              </a:spcAft>
              <a:buClrTx/>
              <a:defRPr sz="2300"/>
            </a:lvl3pPr>
            <a:lvl4pPr marL="1255713" indent="-273050">
              <a:spcBef>
                <a:spcPts val="400"/>
              </a:spcBef>
              <a:spcAft>
                <a:spcPts val="400"/>
              </a:spcAft>
              <a:buClrTx/>
              <a:defRPr sz="2000"/>
            </a:lvl4pPr>
            <a:lvl5pPr marL="1609725" indent="-258763">
              <a:spcBef>
                <a:spcPts val="600"/>
              </a:spcBef>
              <a:spcAft>
                <a:spcPts val="600"/>
              </a:spcAft>
              <a:defRPr sz="1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00A0AE"/>
                </a:solidFill>
              </a:defRPr>
            </a:lvl1pPr>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sp>
        <p:nvSpPr>
          <p:cNvPr id="8" name="Date Placeholder 7"/>
          <p:cNvSpPr>
            <a:spLocks noGrp="1"/>
          </p:cNvSpPr>
          <p:nvPr>
            <p:ph type="dt" sz="half" idx="13"/>
          </p:nvPr>
        </p:nvSpPr>
        <p:spPr/>
        <p:txBody>
          <a:bodyPr/>
          <a:lstStyle/>
          <a:p>
            <a:pPr algn="l"/>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000"/>
            <a:ext cx="9144000" cy="4734000"/>
          </a:xfrm>
        </p:spPr>
        <p:txBody>
          <a:bodyPr bIns="144000" numCol="2" spcCol="360000" anchor="ctr" anchorCtr="0"/>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p>
            <a:r>
              <a:rPr lang="en-US"/>
              <a:t>Click to edit Master title style</a:t>
            </a:r>
            <a:endParaRPr lang="nl-BE" dirty="0"/>
          </a:p>
        </p:txBody>
      </p:sp>
      <p:cxnSp>
        <p:nvCxnSpPr>
          <p:cNvPr id="14" name="Straight Connector 13"/>
          <p:cNvCxnSpPr/>
          <p:nvPr userDrawn="1"/>
        </p:nvCxnSpPr>
        <p:spPr>
          <a:xfrm>
            <a:off x="180000" y="1141200"/>
            <a:ext cx="8748000" cy="0"/>
          </a:xfrm>
          <a:prstGeom prst="line">
            <a:avLst/>
          </a:prstGeom>
          <a:ln w="6350">
            <a:solidFill>
              <a:srgbClr val="00A0AE"/>
            </a:solidFill>
          </a:ln>
        </p:spPr>
        <p:style>
          <a:lnRef idx="1">
            <a:schemeClr val="accent1"/>
          </a:lnRef>
          <a:fillRef idx="0">
            <a:schemeClr val="accent1"/>
          </a:fillRef>
          <a:effectRef idx="0">
            <a:schemeClr val="accent1"/>
          </a:effectRef>
          <a:fontRef idx="minor">
            <a:schemeClr val="tx1"/>
          </a:fontRef>
        </p:style>
      </p:cxnSp>
      <p:sp>
        <p:nvSpPr>
          <p:cNvPr id="15" name="Date Placeholder 14"/>
          <p:cNvSpPr>
            <a:spLocks noGrp="1"/>
          </p:cNvSpPr>
          <p:nvPr>
            <p:ph type="dt" sz="half" idx="10"/>
          </p:nvPr>
        </p:nvSpPr>
        <p:spPr/>
        <p:txBody>
          <a:bodyPr/>
          <a:lstStyle/>
          <a:p>
            <a:pPr algn="l"/>
            <a:endParaRPr lang="nl-BE" dirty="0"/>
          </a:p>
        </p:txBody>
      </p:sp>
      <p:sp>
        <p:nvSpPr>
          <p:cNvPr id="16" name="Slide Number Placeholder 15"/>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7" name="Footer Placeholder 16"/>
          <p:cNvSpPr>
            <a:spLocks noGrp="1"/>
          </p:cNvSpPr>
          <p:nvPr>
            <p:ph type="ftr" sz="quarter" idx="12"/>
          </p:nvPr>
        </p:nvSpPr>
        <p:spPr/>
        <p:txBody>
          <a:bodyPr/>
          <a:lstStyle/>
          <a:p>
            <a:endParaRPr lang="nl-BE" dirty="0"/>
          </a:p>
        </p:txBody>
      </p:sp>
      <p:pic>
        <p:nvPicPr>
          <p:cNvPr id="11" name="Picture 10"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dirty="0"/>
          </a:p>
        </p:txBody>
      </p:sp>
      <p:sp>
        <p:nvSpPr>
          <p:cNvPr id="3" name="Text Placeholder 2"/>
          <p:cNvSpPr>
            <a:spLocks noGrp="1"/>
          </p:cNvSpPr>
          <p:nvPr>
            <p:ph type="body" idx="1"/>
          </p:nvPr>
        </p:nvSpPr>
        <p:spPr>
          <a:xfrm>
            <a:off x="0" y="1152000"/>
            <a:ext cx="4428000" cy="1097992"/>
          </a:xfrm>
        </p:spPr>
        <p:txBody>
          <a:bodyPr lIns="252000" tIns="252000" rIns="0" bIns="0" anchor="t" anchorCtr="0">
            <a:no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285992"/>
            <a:ext cx="4428000" cy="3600000"/>
          </a:xfrm>
        </p:spPr>
        <p:txBody>
          <a:bodyPr lIns="252000" tIns="0" rIns="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16032" y="1152000"/>
            <a:ext cx="4428000" cy="1097992"/>
          </a:xfrm>
        </p:spPr>
        <p:txBody>
          <a:bodyPr lIns="0" tIns="252000" rIns="252000" bIns="0" anchor="t" anchorCtr="0">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32" y="2285992"/>
            <a:ext cx="4428000" cy="3600000"/>
          </a:xfrm>
        </p:spPr>
        <p:txBody>
          <a:bodyPr lIns="0" tIns="0" rIns="252000"/>
          <a:lstStyle>
            <a:lvl1pPr>
              <a:defRPr sz="2600"/>
            </a:lvl1pPr>
            <a:lvl2pPr>
              <a:defRPr sz="2300"/>
            </a:lvl2pPr>
            <a:lvl3pPr>
              <a:defRPr sz="2000"/>
            </a:lvl3pPr>
            <a:lvl4pPr>
              <a:defRPr sz="17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lgn="l"/>
            <a:endParaRPr lang="nl-BE" dirty="0"/>
          </a:p>
        </p:txBody>
      </p:sp>
      <p:sp>
        <p:nvSpPr>
          <p:cNvPr id="12" name="Slide Number Placeholder 11"/>
          <p:cNvSpPr>
            <a:spLocks noGrp="1"/>
          </p:cNvSpPr>
          <p:nvPr>
            <p:ph type="sldNum" sz="quarter" idx="11"/>
          </p:nvPr>
        </p:nvSpPr>
        <p:spPr/>
        <p:txBody>
          <a:bodyPr/>
          <a:lstStyle/>
          <a:p>
            <a:fld id="{3B80295F-48CD-49FC-897A-CCEC919B8070}" type="slidenum">
              <a:rPr lang="nl-BE" smtClean="0"/>
              <a:pPr/>
              <a:t>‹nr.›</a:t>
            </a:fld>
            <a:endParaRPr lang="nl-BE" dirty="0"/>
          </a:p>
        </p:txBody>
      </p:sp>
      <p:sp>
        <p:nvSpPr>
          <p:cNvPr id="13" name="Footer Placeholder 12"/>
          <p:cNvSpPr>
            <a:spLocks noGrp="1"/>
          </p:cNvSpPr>
          <p:nvPr>
            <p:ph type="ftr" sz="quarter" idx="12"/>
          </p:nvPr>
        </p:nvSpPr>
        <p:spPr/>
        <p:txBody>
          <a:bodyPr/>
          <a:lstStyle/>
          <a:p>
            <a:endParaRPr lang="nl-BE" dirty="0"/>
          </a:p>
        </p:txBody>
      </p:sp>
      <p:pic>
        <p:nvPicPr>
          <p:cNvPr id="14" name="Picture 13"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Picture &amp;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0" y="1152000"/>
            <a:ext cx="5072098" cy="4734000"/>
          </a:xfrm>
        </p:spPr>
        <p:txBody>
          <a:bodyPr lIns="0" rIns="0" bIns="144000"/>
          <a:lstStyle>
            <a:lvl2pPr algn="l">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p:cNvSpPr>
            <a:spLocks noGrp="1"/>
          </p:cNvSpPr>
          <p:nvPr>
            <p:ph type="title"/>
          </p:nvPr>
        </p:nvSpPr>
        <p:spPr/>
        <p:txBody>
          <a:bodyPr lIns="360000" tIns="180000" rIns="360000" bIns="144000"/>
          <a:lstStyle>
            <a:lvl1pPr>
              <a:defRPr>
                <a:solidFill>
                  <a:srgbClr val="50C6DD"/>
                </a:solidFill>
              </a:defRPr>
            </a:lvl1pPr>
          </a:lstStyle>
          <a:p>
            <a:r>
              <a:rPr lang="en-US"/>
              <a:t>Click to edit Master title style</a:t>
            </a:r>
            <a:endParaRPr lang="nl-BE" dirty="0"/>
          </a:p>
        </p:txBody>
      </p:sp>
      <p:cxnSp>
        <p:nvCxnSpPr>
          <p:cNvPr id="20" name="Straight Connector 19"/>
          <p:cNvCxnSpPr/>
          <p:nvPr userDrawn="1"/>
        </p:nvCxnSpPr>
        <p:spPr>
          <a:xfrm>
            <a:off x="180000" y="1141200"/>
            <a:ext cx="8748000" cy="0"/>
          </a:xfrm>
          <a:prstGeom prst="line">
            <a:avLst/>
          </a:prstGeom>
          <a:ln w="6350">
            <a:solidFill>
              <a:srgbClr val="4B2B4B"/>
            </a:solidFill>
          </a:ln>
        </p:spPr>
        <p:style>
          <a:lnRef idx="1">
            <a:schemeClr val="accent1"/>
          </a:lnRef>
          <a:fillRef idx="0">
            <a:schemeClr val="accent1"/>
          </a:fillRef>
          <a:effectRef idx="0">
            <a:schemeClr val="accent1"/>
          </a:effectRef>
          <a:fontRef idx="minor">
            <a:schemeClr val="tx1"/>
          </a:fontRef>
        </p:style>
      </p:cxnSp>
      <p:sp>
        <p:nvSpPr>
          <p:cNvPr id="13" name="Picture Placeholder 87"/>
          <p:cNvSpPr>
            <a:spLocks noGrp="1"/>
          </p:cNvSpPr>
          <p:nvPr>
            <p:ph type="pic" sz="quarter" idx="10"/>
          </p:nvPr>
        </p:nvSpPr>
        <p:spPr>
          <a:xfrm>
            <a:off x="180000" y="1152000"/>
            <a:ext cx="3428992" cy="4734000"/>
          </a:xfrm>
        </p:spPr>
        <p:txBody>
          <a:bodyPr>
            <a:normAutofit/>
          </a:bodyPr>
          <a:lstStyle>
            <a:lvl1pPr>
              <a:buNone/>
              <a:defRPr sz="1000"/>
            </a:lvl1pPr>
          </a:lstStyle>
          <a:p>
            <a:r>
              <a:rPr lang="en-US"/>
              <a:t>Click icon to add picture</a:t>
            </a:r>
            <a:endParaRPr lang="nl-BE" dirty="0"/>
          </a:p>
        </p:txBody>
      </p:sp>
      <p:sp>
        <p:nvSpPr>
          <p:cNvPr id="9" name="Date Placeholder 8"/>
          <p:cNvSpPr>
            <a:spLocks noGrp="1"/>
          </p:cNvSpPr>
          <p:nvPr>
            <p:ph type="dt" sz="half" idx="11"/>
          </p:nvPr>
        </p:nvSpPr>
        <p:spPr/>
        <p:txBody>
          <a:bodyPr/>
          <a:lstStyle/>
          <a:p>
            <a:pPr algn="l"/>
            <a:endParaRPr lang="nl-BE" dirty="0"/>
          </a:p>
        </p:txBody>
      </p:sp>
      <p:sp>
        <p:nvSpPr>
          <p:cNvPr id="10" name="Slide Number Placeholder 9"/>
          <p:cNvSpPr>
            <a:spLocks noGrp="1"/>
          </p:cNvSpPr>
          <p:nvPr>
            <p:ph type="sldNum" sz="quarter" idx="12"/>
          </p:nvPr>
        </p:nvSpPr>
        <p:spPr/>
        <p:txBody>
          <a:bodyPr/>
          <a:lstStyle/>
          <a:p>
            <a:fld id="{3B80295F-48CD-49FC-897A-CCEC919B8070}" type="slidenum">
              <a:rPr lang="nl-BE" smtClean="0"/>
              <a:pPr/>
              <a:t>‹nr.›</a:t>
            </a:fld>
            <a:endParaRPr lang="nl-BE" dirty="0"/>
          </a:p>
        </p:txBody>
      </p:sp>
      <p:sp>
        <p:nvSpPr>
          <p:cNvPr id="11" name="Footer Placeholder 10"/>
          <p:cNvSpPr>
            <a:spLocks noGrp="1"/>
          </p:cNvSpPr>
          <p:nvPr>
            <p:ph type="ftr" sz="quarter" idx="13"/>
          </p:nvPr>
        </p:nvSpPr>
        <p:spPr/>
        <p:txBody>
          <a:bodyPr/>
          <a:lstStyle/>
          <a:p>
            <a:endParaRPr lang="nl-BE" dirty="0"/>
          </a:p>
        </p:txBody>
      </p:sp>
      <p:pic>
        <p:nvPicPr>
          <p:cNvPr id="12" name="Picture 11"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No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Text Placeholder 6"/>
          <p:cNvSpPr>
            <a:spLocks noGrp="1"/>
          </p:cNvSpPr>
          <p:nvPr>
            <p:ph type="body" sz="quarter" idx="13"/>
          </p:nvPr>
        </p:nvSpPr>
        <p:spPr>
          <a:xfrm>
            <a:off x="0" y="0"/>
            <a:ext cx="9144000" cy="5929313"/>
          </a:xfrm>
        </p:spPr>
        <p:txBody>
          <a:bodyPr/>
          <a:lstStyle>
            <a:lvl1pPr>
              <a:buClrTx/>
              <a:defRPr>
                <a:solidFill>
                  <a:srgbClr val="000000"/>
                </a:solidFill>
              </a:defRPr>
            </a:lvl1pPr>
            <a:lvl2pPr>
              <a:buClrTx/>
              <a:defRPr>
                <a:solidFill>
                  <a:srgbClr val="000000"/>
                </a:solidFill>
              </a:defRPr>
            </a:lvl2pPr>
            <a:lvl3pPr>
              <a:buClrTx/>
              <a:defRPr>
                <a:solidFill>
                  <a:srgbClr val="000000"/>
                </a:solidFill>
              </a:defRPr>
            </a:lvl3pPr>
            <a:lvl4pPr>
              <a:buClrTx/>
              <a:defRPr>
                <a:solidFill>
                  <a:srgbClr val="000000"/>
                </a:solidFill>
              </a:defRPr>
            </a:lvl4pPr>
            <a:lvl5pPr>
              <a:buClrTx/>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1 Big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nl-BE"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‹nr.›</a:t>
            </a:fld>
            <a:endParaRPr lang="nl-BE" dirty="0"/>
          </a:p>
        </p:txBody>
      </p:sp>
      <p:sp>
        <p:nvSpPr>
          <p:cNvPr id="5" name="Date Placeholder 4"/>
          <p:cNvSpPr>
            <a:spLocks noGrp="1"/>
          </p:cNvSpPr>
          <p:nvPr>
            <p:ph type="dt" sz="half" idx="12"/>
          </p:nvPr>
        </p:nvSpPr>
        <p:spPr/>
        <p:txBody>
          <a:bodyPr/>
          <a:lstStyle/>
          <a:p>
            <a:pPr algn="l"/>
            <a:endParaRPr lang="nl-BE" dirty="0"/>
          </a:p>
        </p:txBody>
      </p:sp>
      <p:sp>
        <p:nvSpPr>
          <p:cNvPr id="7" name="Picture Placeholder 6"/>
          <p:cNvSpPr>
            <a:spLocks noGrp="1"/>
          </p:cNvSpPr>
          <p:nvPr>
            <p:ph type="pic" sz="quarter" idx="13"/>
          </p:nvPr>
        </p:nvSpPr>
        <p:spPr>
          <a:xfrm>
            <a:off x="0" y="0"/>
            <a:ext cx="9144000" cy="5929313"/>
          </a:xfrm>
        </p:spPr>
        <p:txBody>
          <a:bodyPr/>
          <a:lstStyle/>
          <a:p>
            <a:r>
              <a:rPr lang="en-US"/>
              <a:t>Click icon to add picture</a:t>
            </a:r>
            <a:endParaRPr lang="nl-BE"/>
          </a:p>
        </p:txBody>
      </p:sp>
      <p:pic>
        <p:nvPicPr>
          <p:cNvPr id="9" name="Picture 8" descr="tm_rgb.jpg"/>
          <p:cNvPicPr>
            <a:picLocks noChangeAspect="1"/>
          </p:cNvPicPr>
          <p:nvPr userDrawn="1"/>
        </p:nvPicPr>
        <p:blipFill>
          <a:blip r:embed="rId2" cstate="print"/>
          <a:stretch>
            <a:fillRect/>
          </a:stretch>
        </p:blipFill>
        <p:spPr>
          <a:xfrm>
            <a:off x="7236296" y="5976000"/>
            <a:ext cx="1652016" cy="8625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7" name="Rectangle 6"/>
          <p:cNvSpPr/>
          <p:nvPr/>
        </p:nvSpPr>
        <p:spPr>
          <a:xfrm>
            <a:off x="0" y="5958024"/>
            <a:ext cx="9144000" cy="900000"/>
          </a:xfrm>
          <a:prstGeom prst="rect">
            <a:avLst/>
          </a:prstGeom>
          <a:solidFill>
            <a:srgbClr val="EC4B2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18000" rtlCol="0" anchor="ctr"/>
          <a:lstStyle/>
          <a:p>
            <a:pPr algn="ctr"/>
            <a:endParaRPr lang="nl-BE" sz="1100" dirty="0">
              <a:solidFill>
                <a:schemeClr val="bg1"/>
              </a:solidFill>
            </a:endParaRPr>
          </a:p>
        </p:txBody>
      </p:sp>
      <p:sp>
        <p:nvSpPr>
          <p:cNvPr id="82" name="Rectangle 81"/>
          <p:cNvSpPr/>
          <p:nvPr/>
        </p:nvSpPr>
        <p:spPr>
          <a:xfrm>
            <a:off x="0" y="6084000"/>
            <a:ext cx="1980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Footer Placeholder 4"/>
          <p:cNvSpPr>
            <a:spLocks noGrp="1"/>
          </p:cNvSpPr>
          <p:nvPr>
            <p:ph type="ftr" sz="quarter" idx="3"/>
          </p:nvPr>
        </p:nvSpPr>
        <p:spPr>
          <a:xfrm>
            <a:off x="755576" y="6084000"/>
            <a:ext cx="4032424" cy="432000"/>
          </a:xfrm>
          <a:prstGeom prst="rect">
            <a:avLst/>
          </a:prstGeom>
          <a:solidFill>
            <a:schemeClr val="bg1"/>
          </a:solidFill>
        </p:spPr>
        <p:txBody>
          <a:bodyPr wrap="square" lIns="144000" tIns="0" rIns="144000" bIns="0" anchor="ctr" anchorCtr="0">
            <a:noAutofit/>
          </a:bodyPr>
          <a:lstStyle>
            <a:lvl1pPr algn="l">
              <a:lnSpc>
                <a:spcPct val="90000"/>
              </a:lnSpc>
              <a:defRPr sz="1500">
                <a:solidFill>
                  <a:srgbClr val="00A0AE"/>
                </a:solidFill>
                <a:latin typeface="Trebuchet MS" pitchFamily="34" charset="0"/>
              </a:defRPr>
            </a:lvl1pPr>
          </a:lstStyle>
          <a:p>
            <a:endParaRPr lang="nl-BE" dirty="0"/>
          </a:p>
        </p:txBody>
      </p:sp>
      <p:sp>
        <p:nvSpPr>
          <p:cNvPr id="86" name="Slide Number Placeholder 85"/>
          <p:cNvSpPr>
            <a:spLocks noGrp="1"/>
          </p:cNvSpPr>
          <p:nvPr>
            <p:ph type="sldNum" sz="quarter" idx="4"/>
          </p:nvPr>
        </p:nvSpPr>
        <p:spPr>
          <a:xfrm>
            <a:off x="360000" y="6084000"/>
            <a:ext cx="360000" cy="667148"/>
          </a:xfrm>
          <a:prstGeom prst="rect">
            <a:avLst/>
          </a:prstGeom>
          <a:solidFill>
            <a:srgbClr val="00A0AE"/>
          </a:solidFill>
        </p:spPr>
        <p:txBody>
          <a:bodyPr vert="horz" wrap="none" lIns="0" tIns="108000" rIns="0" bIns="0" rtlCol="0" anchor="ctr" anchorCtr="0">
            <a:noAutofit/>
          </a:bodyPr>
          <a:lstStyle>
            <a:lvl1pPr algn="ctr">
              <a:defRPr sz="2000" b="0">
                <a:solidFill>
                  <a:schemeClr val="bg1"/>
                </a:solidFill>
                <a:latin typeface="Trebuchet MS" pitchFamily="34" charset="0"/>
              </a:defRPr>
            </a:lvl1pPr>
          </a:lstStyle>
          <a:p>
            <a:fld id="{3B80295F-48CD-49FC-897A-CCEC919B8070}" type="slidenum">
              <a:rPr lang="nl-BE" smtClean="0"/>
              <a:pPr/>
              <a:t>‹nr.›</a:t>
            </a:fld>
            <a:endParaRPr lang="nl-BE" dirty="0"/>
          </a:p>
        </p:txBody>
      </p:sp>
      <p:sp>
        <p:nvSpPr>
          <p:cNvPr id="2" name="Title Placeholder 1"/>
          <p:cNvSpPr>
            <a:spLocks noGrp="1"/>
          </p:cNvSpPr>
          <p:nvPr>
            <p:ph type="title"/>
          </p:nvPr>
        </p:nvSpPr>
        <p:spPr>
          <a:xfrm>
            <a:off x="0" y="0"/>
            <a:ext cx="9144000" cy="1142984"/>
          </a:xfrm>
          <a:prstGeom prst="rect">
            <a:avLst/>
          </a:prstGeom>
          <a:ln w="0">
            <a:noFill/>
          </a:ln>
        </p:spPr>
        <p:txBody>
          <a:bodyPr vert="horz" lIns="360000" tIns="180000" rIns="360000" bIns="144000" rtlCol="0" anchor="ctr">
            <a:noAutofit/>
          </a:bodyPr>
          <a:lstStyle/>
          <a:p>
            <a:r>
              <a:rPr lang="en-US"/>
              <a:t>Click to edit Master title style</a:t>
            </a:r>
            <a:endParaRPr lang="nl-BE" dirty="0"/>
          </a:p>
        </p:txBody>
      </p:sp>
      <p:sp>
        <p:nvSpPr>
          <p:cNvPr id="3" name="Text Placeholder 2"/>
          <p:cNvSpPr>
            <a:spLocks noGrp="1"/>
          </p:cNvSpPr>
          <p:nvPr>
            <p:ph type="body" idx="1"/>
          </p:nvPr>
        </p:nvSpPr>
        <p:spPr>
          <a:xfrm>
            <a:off x="0" y="1152000"/>
            <a:ext cx="9144000" cy="4428000"/>
          </a:xfrm>
          <a:prstGeom prst="rect">
            <a:avLst/>
          </a:prstGeom>
        </p:spPr>
        <p:txBody>
          <a:bodyPr vert="horz" lIns="432000" tIns="252000" rIns="43200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0" name="Date Placeholder 3"/>
          <p:cNvSpPr>
            <a:spLocks noGrp="1"/>
          </p:cNvSpPr>
          <p:nvPr>
            <p:ph type="dt" sz="half" idx="2"/>
          </p:nvPr>
        </p:nvSpPr>
        <p:spPr>
          <a:xfrm>
            <a:off x="755576" y="6570000"/>
            <a:ext cx="990706" cy="200055"/>
          </a:xfrm>
          <a:prstGeom prst="rect">
            <a:avLst/>
          </a:prstGeom>
          <a:solidFill>
            <a:srgbClr val="EC4B2F"/>
          </a:solidFill>
        </p:spPr>
        <p:txBody>
          <a:bodyPr wrap="none" lIns="108000" tIns="0" rIns="0" bIns="0" anchor="b" anchorCtr="0">
            <a:spAutoFit/>
          </a:bodyPr>
          <a:lstStyle>
            <a:lvl1pPr algn="r">
              <a:defRPr sz="1300">
                <a:solidFill>
                  <a:schemeClr val="bg1"/>
                </a:solidFill>
                <a:latin typeface="Trebuchet MS" pitchFamily="34" charset="0"/>
              </a:defRPr>
            </a:lvl1pPr>
          </a:lstStyle>
          <a:p>
            <a:pPr algn="l"/>
            <a:endParaRPr lang="nl-BE" dirty="0"/>
          </a:p>
        </p:txBody>
      </p:sp>
    </p:spTree>
  </p:cSld>
  <p:clrMap bg1="lt1" tx1="dk1" bg2="lt2" tx2="dk2" accent1="accent1" accent2="accent2" accent3="accent3" accent4="accent4" accent5="accent5" accent6="accent6" hlink="hlink" folHlink="folHlink"/>
  <p:sldLayoutIdLst>
    <p:sldLayoutId id="2147483661" r:id="rId1"/>
    <p:sldLayoutId id="2147483650" r:id="rId2"/>
    <p:sldLayoutId id="2147483678" r:id="rId3"/>
    <p:sldLayoutId id="2147483653" r:id="rId4"/>
    <p:sldLayoutId id="2147483679" r:id="rId5"/>
    <p:sldLayoutId id="2147483688" r:id="rId6"/>
    <p:sldLayoutId id="2147483687" r:id="rId7"/>
  </p:sldLayoutIdLst>
  <p:hf hdr="0" dt="0"/>
  <p:txStyles>
    <p:titleStyle>
      <a:lvl1pPr algn="l" defTabSz="914400" rtl="0" eaLnBrk="1" latinLnBrk="0" hangingPunct="1">
        <a:lnSpc>
          <a:spcPct val="80000"/>
        </a:lnSpc>
        <a:spcBef>
          <a:spcPct val="0"/>
        </a:spcBef>
        <a:buNone/>
        <a:defRPr sz="3600" b="1" kern="1200" cap="all" baseline="0">
          <a:solidFill>
            <a:srgbClr val="EC4B2F"/>
          </a:solidFill>
          <a:latin typeface="Trebuchet MS" pitchFamily="34" charset="0"/>
          <a:ea typeface="+mj-ea"/>
          <a:cs typeface="+mj-cs"/>
        </a:defRPr>
      </a:lvl1pPr>
    </p:titleStyle>
    <p:bodyStyle>
      <a:lvl1pPr marL="355600" indent="-355600" algn="l" defTabSz="914400" rtl="0" eaLnBrk="1" latinLnBrk="0" hangingPunct="1">
        <a:lnSpc>
          <a:spcPct val="90000"/>
        </a:lnSpc>
        <a:spcBef>
          <a:spcPts val="400"/>
        </a:spcBef>
        <a:spcAft>
          <a:spcPts val="400"/>
        </a:spcAft>
        <a:buClrTx/>
        <a:buSzPct val="90000"/>
        <a:buFont typeface="Verdana" pitchFamily="34" charset="0"/>
        <a:buChar char="•"/>
        <a:defRPr sz="3000" kern="1200">
          <a:solidFill>
            <a:srgbClr val="000000"/>
          </a:solidFill>
          <a:latin typeface="Trebuchet MS" pitchFamily="34" charset="0"/>
          <a:ea typeface="+mn-ea"/>
          <a:cs typeface="+mn-cs"/>
        </a:defRPr>
      </a:lvl1pPr>
      <a:lvl2pPr marL="723900" indent="-368300" algn="l" defTabSz="914400" rtl="0" eaLnBrk="1" latinLnBrk="0" hangingPunct="1">
        <a:lnSpc>
          <a:spcPct val="90000"/>
        </a:lnSpc>
        <a:spcBef>
          <a:spcPts val="400"/>
        </a:spcBef>
        <a:spcAft>
          <a:spcPts val="400"/>
        </a:spcAft>
        <a:buClrTx/>
        <a:buFont typeface="Arial" pitchFamily="34" charset="0"/>
        <a:buChar char="−"/>
        <a:defRPr sz="2700" kern="1200">
          <a:solidFill>
            <a:srgbClr val="000000"/>
          </a:solidFill>
          <a:latin typeface="Trebuchet MS" pitchFamily="34" charset="0"/>
          <a:ea typeface="+mn-ea"/>
          <a:cs typeface="+mn-cs"/>
        </a:defRPr>
      </a:lvl2pPr>
      <a:lvl3pPr marL="982663" indent="-258763" algn="l" defTabSz="914400" rtl="0" eaLnBrk="1" latinLnBrk="0" hangingPunct="1">
        <a:lnSpc>
          <a:spcPct val="90000"/>
        </a:lnSpc>
        <a:spcBef>
          <a:spcPts val="400"/>
        </a:spcBef>
        <a:spcAft>
          <a:spcPts val="400"/>
        </a:spcAft>
        <a:buClrTx/>
        <a:buFont typeface="Arial" pitchFamily="34" charset="0"/>
        <a:buChar char="•"/>
        <a:defRPr sz="2400" kern="1200">
          <a:solidFill>
            <a:srgbClr val="000000"/>
          </a:solidFill>
          <a:latin typeface="Trebuchet MS" pitchFamily="34" charset="0"/>
          <a:ea typeface="+mn-ea"/>
          <a:cs typeface="+mn-cs"/>
        </a:defRPr>
      </a:lvl3pPr>
      <a:lvl4pPr marL="1255713" indent="-273050" algn="l" defTabSz="914400" rtl="0" eaLnBrk="1" latinLnBrk="0" hangingPunct="1">
        <a:lnSpc>
          <a:spcPct val="90000"/>
        </a:lnSpc>
        <a:spcBef>
          <a:spcPts val="400"/>
        </a:spcBef>
        <a:spcAft>
          <a:spcPts val="400"/>
        </a:spcAft>
        <a:buClrTx/>
        <a:buFont typeface="Arial" pitchFamily="34" charset="0"/>
        <a:buChar char="»"/>
        <a:defRPr sz="2100" kern="1200">
          <a:solidFill>
            <a:srgbClr val="000000"/>
          </a:solidFill>
          <a:latin typeface="Trebuchet MS" pitchFamily="34" charset="0"/>
          <a:ea typeface="+mn-ea"/>
          <a:cs typeface="+mn-cs"/>
        </a:defRPr>
      </a:lvl4pPr>
      <a:lvl5pPr marL="1609725" indent="-258763" algn="l" defTabSz="914400" rtl="0" eaLnBrk="1" latinLnBrk="0" hangingPunct="1">
        <a:lnSpc>
          <a:spcPct val="90000"/>
        </a:lnSpc>
        <a:spcBef>
          <a:spcPts val="400"/>
        </a:spcBef>
        <a:spcAft>
          <a:spcPts val="400"/>
        </a:spcAft>
        <a:buClr>
          <a:schemeClr val="tx1"/>
        </a:buClr>
        <a:buFont typeface="Arial" pitchFamily="34" charset="0"/>
        <a:buNone/>
        <a:defRPr sz="20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arketbusinessnews.com/financial-glossary/consumer-behavio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D08F08D-C67D-4CBB-9D80-03CFDBB80A56}"/>
              </a:ext>
            </a:extLst>
          </p:cNvPr>
          <p:cNvPicPr>
            <a:picLocks noChangeAspect="1"/>
          </p:cNvPicPr>
          <p:nvPr/>
        </p:nvPicPr>
        <p:blipFill>
          <a:blip r:embed="rId2"/>
          <a:stretch>
            <a:fillRect/>
          </a:stretch>
        </p:blipFill>
        <p:spPr>
          <a:xfrm>
            <a:off x="6681480" y="3261889"/>
            <a:ext cx="2480308" cy="3601216"/>
          </a:xfrm>
          <a:prstGeom prst="rect">
            <a:avLst/>
          </a:prstGeom>
        </p:spPr>
      </p:pic>
      <p:sp>
        <p:nvSpPr>
          <p:cNvPr id="3" name="Title 2"/>
          <p:cNvSpPr>
            <a:spLocks noGrp="1"/>
          </p:cNvSpPr>
          <p:nvPr>
            <p:ph type="title"/>
          </p:nvPr>
        </p:nvSpPr>
        <p:spPr/>
        <p:txBody>
          <a:bodyPr/>
          <a:lstStyle/>
          <a:p>
            <a:r>
              <a:rPr lang="en-US" dirty="0" err="1"/>
              <a:t>Consumentenpsychologie</a:t>
            </a:r>
            <a:br>
              <a:rPr lang="en-US" dirty="0"/>
            </a:br>
            <a:r>
              <a:rPr lang="en-US" dirty="0" err="1"/>
              <a:t>Hoofdstuk</a:t>
            </a:r>
            <a:r>
              <a:rPr lang="en-US" dirty="0"/>
              <a:t> 1</a:t>
            </a:r>
            <a:br>
              <a:rPr lang="en-US" dirty="0"/>
            </a:br>
            <a:r>
              <a:rPr lang="en-US" dirty="0"/>
              <a:t>Wat is </a:t>
            </a:r>
            <a:r>
              <a:rPr lang="en-US" dirty="0" err="1"/>
              <a:t>consumentengedrag</a:t>
            </a:r>
            <a:r>
              <a:rPr lang="en-US" dirty="0"/>
              <a:t>?</a:t>
            </a:r>
          </a:p>
        </p:txBody>
      </p:sp>
      <p:sp>
        <p:nvSpPr>
          <p:cNvPr id="4" name="Footer Placeholder 3"/>
          <p:cNvSpPr>
            <a:spLocks noGrp="1"/>
          </p:cNvSpPr>
          <p:nvPr>
            <p:ph type="ftr" sz="quarter" idx="12"/>
          </p:nvPr>
        </p:nvSpPr>
        <p:spPr/>
        <p:txBody>
          <a:bodyPr/>
          <a:lstStyle/>
          <a:p>
            <a:endParaRPr lang="nl-BE" dirty="0"/>
          </a:p>
        </p:txBody>
      </p:sp>
      <p:sp>
        <p:nvSpPr>
          <p:cNvPr id="5" name="Slide Number Placeholder 4"/>
          <p:cNvSpPr>
            <a:spLocks noGrp="1"/>
          </p:cNvSpPr>
          <p:nvPr>
            <p:ph type="sldNum" sz="quarter" idx="11"/>
          </p:nvPr>
        </p:nvSpPr>
        <p:spPr/>
        <p:txBody>
          <a:bodyPr/>
          <a:lstStyle/>
          <a:p>
            <a:fld id="{3B80295F-48CD-49FC-897A-CCEC919B8070}" type="slidenum">
              <a:rPr lang="nl-BE" smtClean="0"/>
              <a:pPr/>
              <a:t>1</a:t>
            </a:fld>
            <a:endParaRPr lang="nl-B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Vanaf de tweede helft van vorige eeuw overgang van schaarste naar overvloed: </a:t>
            </a:r>
          </a:p>
          <a:p>
            <a:pPr>
              <a:buNone/>
            </a:pPr>
            <a:r>
              <a:rPr lang="nl-BE" dirty="0"/>
              <a:t>	De consumptiecultuur</a:t>
            </a:r>
            <a:br>
              <a:rPr lang="nl-BE" dirty="0"/>
            </a:br>
            <a:r>
              <a:rPr lang="nl-BE" dirty="0"/>
              <a:t>- consumptie bevindt zich op hoog niveau; </a:t>
            </a:r>
            <a:br>
              <a:rPr lang="nl-BE" dirty="0"/>
            </a:br>
            <a:r>
              <a:rPr lang="nl-BE" dirty="0"/>
              <a:t>- goederen worden vooral verworven via aankoop en minder door eigen productie; </a:t>
            </a:r>
            <a:br>
              <a:rPr lang="nl-BE" dirty="0"/>
            </a:br>
            <a:r>
              <a:rPr lang="nl-BE" dirty="0"/>
              <a:t>- consumptie en overconsumptie worden algemeen aanvaard; </a:t>
            </a:r>
            <a:br>
              <a:rPr lang="nl-BE" dirty="0"/>
            </a:br>
            <a:r>
              <a:rPr lang="nl-BE" dirty="0"/>
              <a:t>- mensen evalueren zichzelf en anderen op basis van hun consumptiegedrag.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10</a:t>
            </a:fld>
            <a:endParaRPr lang="nl-BE" dirty="0"/>
          </a:p>
        </p:txBody>
      </p:sp>
      <p:pic>
        <p:nvPicPr>
          <p:cNvPr id="6" name="Afbeelding 5">
            <a:extLst>
              <a:ext uri="{FF2B5EF4-FFF2-40B4-BE49-F238E27FC236}">
                <a16:creationId xmlns:a16="http://schemas.microsoft.com/office/drawing/2014/main" id="{0F93A5F3-B193-43AE-B321-760763998832}"/>
              </a:ext>
            </a:extLst>
          </p:cNvPr>
          <p:cNvPicPr>
            <a:picLocks noChangeAspect="1"/>
          </p:cNvPicPr>
          <p:nvPr/>
        </p:nvPicPr>
        <p:blipFill>
          <a:blip r:embed="rId2"/>
          <a:stretch>
            <a:fillRect/>
          </a:stretch>
        </p:blipFill>
        <p:spPr>
          <a:xfrm>
            <a:off x="6031076" y="5167538"/>
            <a:ext cx="3112924" cy="1690462"/>
          </a:xfrm>
          <a:prstGeom prst="rect">
            <a:avLst/>
          </a:prstGeom>
        </p:spPr>
      </p:pic>
      <p:sp>
        <p:nvSpPr>
          <p:cNvPr id="7" name="Footer Placeholder 4">
            <a:extLst>
              <a:ext uri="{FF2B5EF4-FFF2-40B4-BE49-F238E27FC236}">
                <a16:creationId xmlns:a16="http://schemas.microsoft.com/office/drawing/2014/main" id="{28F500BD-2FF6-43FC-9ADB-FA69590BD859}"/>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Hoe is deze consumptiemaatschappij ontstaan?</a:t>
            </a:r>
            <a:br>
              <a:rPr lang="nl-BE" dirty="0"/>
            </a:br>
            <a:r>
              <a:rPr lang="nl-BE" dirty="0"/>
              <a:t>- aanbod van goederen werd verbeterd door comparatieve voordelen en de verbeterde technologieën; </a:t>
            </a:r>
            <a:br>
              <a:rPr lang="nl-BE" dirty="0"/>
            </a:br>
            <a:r>
              <a:rPr lang="nl-BE" dirty="0"/>
              <a:t>- toenemend inkomen heeft bijgedragen aan de vraag naar goederen; </a:t>
            </a:r>
            <a:br>
              <a:rPr lang="nl-BE" dirty="0"/>
            </a:br>
            <a:r>
              <a:rPr lang="nl-BE" dirty="0"/>
              <a:t>- reclame stimuleert het gebruik van goederen.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11</a:t>
            </a:fld>
            <a:endParaRPr lang="nl-BE" dirty="0"/>
          </a:p>
        </p:txBody>
      </p:sp>
      <p:sp>
        <p:nvSpPr>
          <p:cNvPr id="6" name="Footer Placeholder 4">
            <a:extLst>
              <a:ext uri="{FF2B5EF4-FFF2-40B4-BE49-F238E27FC236}">
                <a16:creationId xmlns:a16="http://schemas.microsoft.com/office/drawing/2014/main" id="{7A685575-E097-4B43-8F3D-472D37730A72}"/>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9144000" cy="1124872"/>
          </a:xfrm>
        </p:spPr>
        <p:txBody>
          <a:bodyPr>
            <a:noAutofit/>
          </a:bodyPr>
          <a:lstStyle/>
          <a:p>
            <a:r>
              <a:rPr lang="nl-BE" sz="2800" dirty="0"/>
              <a:t>Een sociaal expressieve betekenis van producten?</a:t>
            </a:r>
            <a:br>
              <a:rPr lang="nl-BE" sz="2800" dirty="0"/>
            </a:br>
            <a:br>
              <a:rPr lang="nl-BE" sz="2400" dirty="0"/>
            </a:br>
            <a:endParaRPr lang="nl-BE" sz="2400"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12</a:t>
            </a:fld>
            <a:endParaRPr lang="nl-BE" dirty="0"/>
          </a:p>
        </p:txBody>
      </p:sp>
      <p:pic>
        <p:nvPicPr>
          <p:cNvPr id="6" name="Afbeelding 5">
            <a:extLst>
              <a:ext uri="{FF2B5EF4-FFF2-40B4-BE49-F238E27FC236}">
                <a16:creationId xmlns:a16="http://schemas.microsoft.com/office/drawing/2014/main" id="{8C3D5C63-1A5D-46C5-A7F1-AC6CFEDC4238}"/>
              </a:ext>
            </a:extLst>
          </p:cNvPr>
          <p:cNvPicPr>
            <a:picLocks noChangeAspect="1"/>
          </p:cNvPicPr>
          <p:nvPr/>
        </p:nvPicPr>
        <p:blipFill>
          <a:blip r:embed="rId2"/>
          <a:stretch>
            <a:fillRect/>
          </a:stretch>
        </p:blipFill>
        <p:spPr>
          <a:xfrm>
            <a:off x="1907704" y="2267459"/>
            <a:ext cx="5138184" cy="3429371"/>
          </a:xfrm>
          <a:prstGeom prst="rect">
            <a:avLst/>
          </a:prstGeom>
        </p:spPr>
      </p:pic>
      <p:sp>
        <p:nvSpPr>
          <p:cNvPr id="7" name="Footer Placeholder 4">
            <a:extLst>
              <a:ext uri="{FF2B5EF4-FFF2-40B4-BE49-F238E27FC236}">
                <a16:creationId xmlns:a16="http://schemas.microsoft.com/office/drawing/2014/main" id="{D4A5FF52-C177-4152-822F-A92BE55E4960}"/>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9144000" cy="1700936"/>
          </a:xfrm>
        </p:spPr>
        <p:txBody>
          <a:bodyPr>
            <a:normAutofit fontScale="92500"/>
          </a:bodyPr>
          <a:lstStyle/>
          <a:p>
            <a:r>
              <a:rPr lang="nl-BE" dirty="0"/>
              <a:t>De productlevenscyclus geeft het verband aan tussen de tijd en de bezitsgraad in de populatie:</a:t>
            </a:r>
            <a:br>
              <a:rPr lang="nl-BE" dirty="0"/>
            </a:br>
            <a:endParaRPr lang="nl-BE"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13</a:t>
            </a:fld>
            <a:endParaRPr lang="nl-BE" dirty="0"/>
          </a:p>
        </p:txBody>
      </p:sp>
      <p:pic>
        <p:nvPicPr>
          <p:cNvPr id="1026" name="Picture 2" descr="http://www.managementgoeroes.nl/wp-content/uploads/2013/03/Product-lifecycle.jpg"/>
          <p:cNvPicPr>
            <a:picLocks noChangeAspect="1" noChangeArrowheads="1"/>
          </p:cNvPicPr>
          <p:nvPr/>
        </p:nvPicPr>
        <p:blipFill>
          <a:blip r:embed="rId2" cstate="print"/>
          <a:srcRect/>
          <a:stretch>
            <a:fillRect/>
          </a:stretch>
        </p:blipFill>
        <p:spPr bwMode="auto">
          <a:xfrm>
            <a:off x="1666316" y="2420888"/>
            <a:ext cx="5929224" cy="3096344"/>
          </a:xfrm>
          <a:prstGeom prst="rect">
            <a:avLst/>
          </a:prstGeom>
          <a:noFill/>
          <a:ln w="9525">
            <a:noFill/>
            <a:miter lim="800000"/>
            <a:headEnd/>
            <a:tailEnd/>
          </a:ln>
        </p:spPr>
      </p:pic>
      <p:sp>
        <p:nvSpPr>
          <p:cNvPr id="7" name="Footer Placeholder 4">
            <a:extLst>
              <a:ext uri="{FF2B5EF4-FFF2-40B4-BE49-F238E27FC236}">
                <a16:creationId xmlns:a16="http://schemas.microsoft.com/office/drawing/2014/main" id="{614593FF-BCA2-4309-8CE4-FBB8FFE44A53}"/>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De productlevenscyclus: </a:t>
            </a:r>
            <a:br>
              <a:rPr lang="nl-BE" dirty="0"/>
            </a:br>
            <a:r>
              <a:rPr lang="nl-BE" dirty="0"/>
              <a:t>- introductiefase bv. mobiel betalen</a:t>
            </a:r>
            <a:br>
              <a:rPr lang="nl-BE" dirty="0"/>
            </a:br>
            <a:r>
              <a:rPr lang="nl-BE" dirty="0"/>
              <a:t>- groeifase, bv. elektrische auto</a:t>
            </a:r>
            <a:br>
              <a:rPr lang="nl-BE" dirty="0"/>
            </a:br>
            <a:r>
              <a:rPr lang="nl-BE" dirty="0"/>
              <a:t>- volwassenheidsfase, bv. smartphone</a:t>
            </a:r>
            <a:br>
              <a:rPr lang="nl-BE" dirty="0"/>
            </a:br>
            <a:r>
              <a:rPr lang="nl-BE" dirty="0"/>
              <a:t>- eindfase, bv. iPod</a:t>
            </a:r>
          </a:p>
          <a:p>
            <a:r>
              <a:rPr lang="nl-BE" dirty="0"/>
              <a:t>Deze PLC wordt steeds sneller doorlopen. Twee jaar na de introductie kan de bezitsgraad nog moeilijk verhogen. </a:t>
            </a:r>
          </a:p>
          <a:p>
            <a:r>
              <a:rPr lang="nl-BE" dirty="0"/>
              <a:t>Veel producten worden uit de markt genomen voordat ze de volwassenheidsfase bereiken.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14</a:t>
            </a:fld>
            <a:endParaRPr lang="nl-BE" dirty="0"/>
          </a:p>
        </p:txBody>
      </p:sp>
      <p:sp>
        <p:nvSpPr>
          <p:cNvPr id="6" name="Footer Placeholder 4">
            <a:extLst>
              <a:ext uri="{FF2B5EF4-FFF2-40B4-BE49-F238E27FC236}">
                <a16:creationId xmlns:a16="http://schemas.microsoft.com/office/drawing/2014/main" id="{0764B49D-2EE0-4438-BCDA-043A7EF98770}"/>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Wat is de moraal van de PLC voor de marketeers? </a:t>
            </a:r>
            <a:br>
              <a:rPr lang="nl-BE" dirty="0"/>
            </a:br>
            <a:r>
              <a:rPr lang="nl-BE" dirty="0"/>
              <a:t>Gezien de beperkte houdbaarheid </a:t>
            </a:r>
            <a:br>
              <a:rPr lang="nl-BE" dirty="0"/>
            </a:br>
            <a:r>
              <a:rPr lang="nl-BE" dirty="0"/>
              <a:t>van de producten…</a:t>
            </a:r>
            <a:br>
              <a:rPr lang="nl-BE" dirty="0"/>
            </a:br>
            <a:r>
              <a:rPr lang="nl-BE" dirty="0"/>
              <a:t>Innovaties zijn van levensbelang. </a:t>
            </a:r>
          </a:p>
          <a:p>
            <a:pPr>
              <a:buNone/>
            </a:pPr>
            <a:endParaRPr lang="nl-BE"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15</a:t>
            </a:fld>
            <a:endParaRPr lang="nl-BE" dirty="0"/>
          </a:p>
        </p:txBody>
      </p:sp>
      <p:pic>
        <p:nvPicPr>
          <p:cNvPr id="6" name="Picture 5" descr="C:\Program Files\Common Files\Microsoft Shared\Clipart\cagcat50\PE01682_.wmf"/>
          <p:cNvPicPr>
            <a:picLocks noChangeAspect="1" noChangeArrowheads="1"/>
          </p:cNvPicPr>
          <p:nvPr/>
        </p:nvPicPr>
        <p:blipFill>
          <a:blip r:embed="rId2" cstate="print"/>
          <a:srcRect/>
          <a:stretch>
            <a:fillRect/>
          </a:stretch>
        </p:blipFill>
        <p:spPr>
          <a:xfrm>
            <a:off x="6156176" y="3068960"/>
            <a:ext cx="2907529" cy="2842109"/>
          </a:xfrm>
          <a:prstGeom prst="rect">
            <a:avLst/>
          </a:prstGeom>
        </p:spPr>
      </p:pic>
      <p:sp>
        <p:nvSpPr>
          <p:cNvPr id="7" name="Footer Placeholder 4">
            <a:extLst>
              <a:ext uri="{FF2B5EF4-FFF2-40B4-BE49-F238E27FC236}">
                <a16:creationId xmlns:a16="http://schemas.microsoft.com/office/drawing/2014/main" id="{6876FAD2-B472-40E0-9FE9-937C281351C0}"/>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nl-BE" dirty="0"/>
              <a:t>Marketing ‘omvat de ontwikkeling, prijsbepaling, promotie en distributie van producten, diensten of ideeën die de klanten toegevoegde waarde bieden’ (Verhage &amp; Visser, 2018).</a:t>
            </a:r>
            <a:br>
              <a:rPr lang="nl-BE" dirty="0"/>
            </a:br>
            <a:r>
              <a:rPr lang="nl-BE" dirty="0"/>
              <a:t>Marketingmix: instrumenten van de marketeer: product, prijs, promotie, plaats. </a:t>
            </a:r>
          </a:p>
          <a:p>
            <a:r>
              <a:rPr lang="nl-BE" dirty="0"/>
              <a:t>Marketing is een vorm van bedrijfsbeleid waarbij op een resultaatgerichte wijze de wensen van klanten centraal komen te staan.</a:t>
            </a:r>
          </a:p>
        </p:txBody>
      </p:sp>
      <p:sp>
        <p:nvSpPr>
          <p:cNvPr id="3" name="Title 2"/>
          <p:cNvSpPr>
            <a:spLocks noGrp="1"/>
          </p:cNvSpPr>
          <p:nvPr>
            <p:ph type="title"/>
          </p:nvPr>
        </p:nvSpPr>
        <p:spPr/>
        <p:txBody>
          <a:bodyPr/>
          <a:lstStyle/>
          <a:p>
            <a:r>
              <a:rPr lang="nl-BE" dirty="0"/>
              <a:t>1.3 Marketing versus consumentenpsychologie? </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16</a:t>
            </a:fld>
            <a:endParaRPr lang="nl-BE" dirty="0"/>
          </a:p>
        </p:txBody>
      </p:sp>
      <p:sp>
        <p:nvSpPr>
          <p:cNvPr id="6" name="Footer Placeholder 4">
            <a:extLst>
              <a:ext uri="{FF2B5EF4-FFF2-40B4-BE49-F238E27FC236}">
                <a16:creationId xmlns:a16="http://schemas.microsoft.com/office/drawing/2014/main" id="{C3010B47-9759-4EDF-B9F4-EA988D80A372}"/>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nl-BE" dirty="0"/>
              <a:t>Inzicht in consumentengedrag is van belang voor de marketeers. Marketeers hebben vooral oog voor de oriëntatiefase, aankoopfase en tevredenheid na de aankoop. </a:t>
            </a:r>
          </a:p>
          <a:p>
            <a:r>
              <a:rPr lang="nl-BE" dirty="0"/>
              <a:t>Consumentenpsychologie vormt de basis voor de marketing. Maar consumentenpsychologie heeft ook oog voor het gebruik en afdanken van producten. </a:t>
            </a:r>
            <a:br>
              <a:rPr lang="nl-BE" dirty="0"/>
            </a:br>
            <a:r>
              <a:rPr lang="nl-BE" dirty="0"/>
              <a:t>Bv. speelt milieubewustzijn een rol in het afdanken van producten? </a:t>
            </a:r>
          </a:p>
          <a:p>
            <a:r>
              <a:rPr lang="nl-BE" dirty="0"/>
              <a:t>Wat is het belang van consumentenpsychologie voor marketing? </a:t>
            </a:r>
            <a:r>
              <a:rPr lang="nl-BE" dirty="0">
                <a:hlinkClick r:id="rId2"/>
              </a:rPr>
              <a:t>https://marketbusinessnews.com/financial-glossary/consumer-behavior/</a:t>
            </a:r>
            <a:endParaRPr lang="nl-BE" dirty="0"/>
          </a:p>
        </p:txBody>
      </p:sp>
      <p:sp>
        <p:nvSpPr>
          <p:cNvPr id="3" name="Title 2"/>
          <p:cNvSpPr>
            <a:spLocks noGrp="1"/>
          </p:cNvSpPr>
          <p:nvPr>
            <p:ph type="title"/>
          </p:nvPr>
        </p:nvSpPr>
        <p:spPr/>
        <p:txBody>
          <a:bodyPr/>
          <a:lstStyle/>
          <a:p>
            <a:r>
              <a:rPr lang="nl-BE" dirty="0"/>
              <a:t>1.3 Marketing versus consumentenpsychologie?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17</a:t>
            </a:fld>
            <a:endParaRPr lang="nl-BE" dirty="0"/>
          </a:p>
        </p:txBody>
      </p:sp>
      <p:sp>
        <p:nvSpPr>
          <p:cNvPr id="6" name="Footer Placeholder 4">
            <a:extLst>
              <a:ext uri="{FF2B5EF4-FFF2-40B4-BE49-F238E27FC236}">
                <a16:creationId xmlns:a16="http://schemas.microsoft.com/office/drawing/2014/main" id="{90D5A720-CF98-4AF2-9DDB-9AA510A8583C}"/>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nl-BE" dirty="0"/>
              <a:t>Een normatieve benadering:</a:t>
            </a:r>
            <a:br>
              <a:rPr lang="nl-BE" dirty="0"/>
            </a:br>
            <a:r>
              <a:rPr lang="nl-BE" dirty="0"/>
              <a:t>HOE moeten consumenten het best beslissen?</a:t>
            </a:r>
          </a:p>
          <a:p>
            <a:r>
              <a:rPr lang="nl-BE" dirty="0"/>
              <a:t>Een voorschrijvende benadering:</a:t>
            </a:r>
            <a:br>
              <a:rPr lang="nl-BE" dirty="0"/>
            </a:br>
            <a:r>
              <a:rPr lang="nl-BE" dirty="0"/>
              <a:t>WAT moeten de consumenten kopen/gebruiken? </a:t>
            </a:r>
          </a:p>
          <a:p>
            <a:r>
              <a:rPr lang="nl-BE" dirty="0"/>
              <a:t>Voorspellende benadering:</a:t>
            </a:r>
            <a:br>
              <a:rPr lang="nl-BE" dirty="0"/>
            </a:br>
            <a:r>
              <a:rPr lang="nl-BE" dirty="0"/>
              <a:t>Hoe zullen de consumenten reageren op wijzigingen in de omgeving?</a:t>
            </a:r>
          </a:p>
          <a:p>
            <a:r>
              <a:rPr lang="nl-BE" dirty="0"/>
              <a:t>Beschrijvende benadering:</a:t>
            </a:r>
            <a:br>
              <a:rPr lang="nl-BE" dirty="0"/>
            </a:br>
            <a:r>
              <a:rPr lang="nl-BE" dirty="0"/>
              <a:t>Welke factoren beïnvloeden het consumentengedrag? </a:t>
            </a:r>
          </a:p>
          <a:p>
            <a:pPr>
              <a:buNone/>
            </a:pPr>
            <a:endParaRPr lang="nl-BE" dirty="0"/>
          </a:p>
        </p:txBody>
      </p:sp>
      <p:sp>
        <p:nvSpPr>
          <p:cNvPr id="3" name="Title 2"/>
          <p:cNvSpPr>
            <a:spLocks noGrp="1"/>
          </p:cNvSpPr>
          <p:nvPr>
            <p:ph type="title"/>
          </p:nvPr>
        </p:nvSpPr>
        <p:spPr/>
        <p:txBody>
          <a:bodyPr/>
          <a:lstStyle/>
          <a:p>
            <a:r>
              <a:rPr lang="nl-BE" dirty="0"/>
              <a:t>1.4 Een beschrijvende studie?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18</a:t>
            </a:fld>
            <a:endParaRPr lang="nl-BE" dirty="0"/>
          </a:p>
        </p:txBody>
      </p:sp>
      <p:sp>
        <p:nvSpPr>
          <p:cNvPr id="6" name="Footer Placeholder 4">
            <a:extLst>
              <a:ext uri="{FF2B5EF4-FFF2-40B4-BE49-F238E27FC236}">
                <a16:creationId xmlns:a16="http://schemas.microsoft.com/office/drawing/2014/main" id="{6319A884-7070-4B21-A1E9-8D5A2999EBD5}"/>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nl-BE" sz="2800" dirty="0"/>
              <a:t>De overheid:</a:t>
            </a:r>
            <a:br>
              <a:rPr lang="nl-BE" sz="2800" dirty="0"/>
            </a:br>
            <a:r>
              <a:rPr lang="nl-BE" sz="2800" dirty="0"/>
              <a:t>bv. minder energie verbruiken, …</a:t>
            </a:r>
          </a:p>
          <a:p>
            <a:pPr marL="0" indent="0">
              <a:buNone/>
            </a:pPr>
            <a:r>
              <a:rPr lang="nl-BE" sz="2800" dirty="0"/>
              <a:t>    Het begrip nudging</a:t>
            </a:r>
          </a:p>
          <a:p>
            <a:r>
              <a:rPr lang="nl-BE" sz="2800" dirty="0"/>
              <a:t>Marketeers: </a:t>
            </a:r>
            <a:br>
              <a:rPr lang="nl-BE" sz="2800" dirty="0"/>
            </a:br>
            <a:r>
              <a:rPr lang="nl-BE" sz="2800" dirty="0"/>
              <a:t>Hoe zullen consumenten reageren op extra informatie? </a:t>
            </a:r>
          </a:p>
          <a:p>
            <a:r>
              <a:rPr lang="nl-BE" sz="2800" dirty="0"/>
              <a:t>De consumenten:</a:t>
            </a:r>
            <a:br>
              <a:rPr lang="nl-BE" sz="2800" dirty="0"/>
            </a:br>
            <a:r>
              <a:rPr lang="nl-BE" sz="2800" dirty="0"/>
              <a:t>Hoe worden we beïnvloed door marketeers? </a:t>
            </a:r>
          </a:p>
          <a:p>
            <a:r>
              <a:rPr lang="nl-BE" sz="2800" dirty="0"/>
              <a:t>De wetenschap:</a:t>
            </a:r>
            <a:br>
              <a:rPr lang="nl-BE" sz="2800" dirty="0"/>
            </a:br>
            <a:r>
              <a:rPr lang="nl-BE" sz="2800" dirty="0"/>
              <a:t>Hoe beïnvloeden consumenten elkaar?</a:t>
            </a:r>
          </a:p>
          <a:p>
            <a:r>
              <a:rPr lang="nl-BE" sz="2800" dirty="0"/>
              <a:t>De (toegepaste) psycholoog:</a:t>
            </a:r>
            <a:br>
              <a:rPr lang="nl-BE" sz="2800" dirty="0"/>
            </a:br>
            <a:r>
              <a:rPr lang="nl-BE" sz="2800" dirty="0"/>
              <a:t>Veel psychische problemen zijn gerelateerd aan consumentengedrag.</a:t>
            </a:r>
          </a:p>
        </p:txBody>
      </p:sp>
      <p:sp>
        <p:nvSpPr>
          <p:cNvPr id="3" name="Title 2"/>
          <p:cNvSpPr>
            <a:spLocks noGrp="1"/>
          </p:cNvSpPr>
          <p:nvPr>
            <p:ph type="title"/>
          </p:nvPr>
        </p:nvSpPr>
        <p:spPr/>
        <p:txBody>
          <a:bodyPr/>
          <a:lstStyle/>
          <a:p>
            <a:r>
              <a:rPr lang="nl-BE" dirty="0"/>
              <a:t>1.5 Wie heeft belang bij deze studie</a:t>
            </a:r>
          </a:p>
        </p:txBody>
      </p:sp>
      <p:sp>
        <p:nvSpPr>
          <p:cNvPr id="4" name="Slide Number Placeholder 3"/>
          <p:cNvSpPr>
            <a:spLocks noGrp="1"/>
          </p:cNvSpPr>
          <p:nvPr>
            <p:ph type="sldNum" sz="quarter" idx="11"/>
          </p:nvPr>
        </p:nvSpPr>
        <p:spPr/>
        <p:txBody>
          <a:bodyPr/>
          <a:lstStyle/>
          <a:p>
            <a:fld id="{3B80295F-48CD-49FC-897A-CCEC919B8070}" type="slidenum">
              <a:rPr lang="nl-BE" smtClean="0"/>
              <a:pPr/>
              <a:t>19</a:t>
            </a:fld>
            <a:endParaRPr lang="nl-BE" dirty="0"/>
          </a:p>
        </p:txBody>
      </p:sp>
      <p:sp>
        <p:nvSpPr>
          <p:cNvPr id="6" name="Footer Placeholder 4">
            <a:extLst>
              <a:ext uri="{FF2B5EF4-FFF2-40B4-BE49-F238E27FC236}">
                <a16:creationId xmlns:a16="http://schemas.microsoft.com/office/drawing/2014/main" id="{C60A81EF-711B-401F-A990-B3B9EB48A650}"/>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Na de </a:t>
            </a:r>
            <a:r>
              <a:rPr lang="en-US" dirty="0" err="1"/>
              <a:t>studie</a:t>
            </a:r>
            <a:r>
              <a:rPr lang="en-US" dirty="0"/>
              <a:t> van </a:t>
            </a:r>
            <a:r>
              <a:rPr lang="en-US" dirty="0" err="1"/>
              <a:t>dit</a:t>
            </a:r>
            <a:r>
              <a:rPr lang="en-US" dirty="0"/>
              <a:t> </a:t>
            </a:r>
            <a:r>
              <a:rPr lang="en-US" dirty="0" err="1"/>
              <a:t>hoofdstuk</a:t>
            </a:r>
            <a:r>
              <a:rPr lang="en-US" dirty="0"/>
              <a:t>: </a:t>
            </a:r>
          </a:p>
          <a:p>
            <a:pPr lvl="1"/>
            <a:r>
              <a:rPr lang="en-US" dirty="0" err="1"/>
              <a:t>kun</a:t>
            </a:r>
            <a:r>
              <a:rPr lang="en-US" dirty="0"/>
              <a:t> je </a:t>
            </a:r>
            <a:r>
              <a:rPr lang="en-US" dirty="0" err="1"/>
              <a:t>omschrijven</a:t>
            </a:r>
            <a:r>
              <a:rPr lang="en-US" dirty="0"/>
              <a:t> wat we </a:t>
            </a:r>
            <a:r>
              <a:rPr lang="en-US" dirty="0" err="1"/>
              <a:t>verstaan</a:t>
            </a:r>
            <a:r>
              <a:rPr lang="en-US" dirty="0"/>
              <a:t> </a:t>
            </a:r>
            <a:r>
              <a:rPr lang="en-US" dirty="0" err="1"/>
              <a:t>onder</a:t>
            </a:r>
            <a:r>
              <a:rPr lang="en-US" dirty="0"/>
              <a:t> </a:t>
            </a:r>
            <a:r>
              <a:rPr lang="en-US" dirty="0" err="1"/>
              <a:t>consumentengedrag</a:t>
            </a:r>
            <a:r>
              <a:rPr lang="en-US" dirty="0"/>
              <a:t>; </a:t>
            </a:r>
          </a:p>
          <a:p>
            <a:pPr lvl="1"/>
            <a:r>
              <a:rPr lang="en-US" dirty="0" err="1"/>
              <a:t>kun</a:t>
            </a:r>
            <a:r>
              <a:rPr lang="en-US" dirty="0"/>
              <a:t> je </a:t>
            </a:r>
            <a:r>
              <a:rPr lang="en-US" dirty="0" err="1"/>
              <a:t>een</a:t>
            </a:r>
            <a:r>
              <a:rPr lang="en-US" dirty="0"/>
              <a:t> </a:t>
            </a:r>
            <a:r>
              <a:rPr lang="en-US" dirty="0" err="1"/>
              <a:t>bespreking</a:t>
            </a:r>
            <a:r>
              <a:rPr lang="en-US" dirty="0"/>
              <a:t> </a:t>
            </a:r>
            <a:r>
              <a:rPr lang="en-US" dirty="0" err="1"/>
              <a:t>geven</a:t>
            </a:r>
            <a:r>
              <a:rPr lang="en-US" dirty="0"/>
              <a:t> van de </a:t>
            </a:r>
            <a:r>
              <a:rPr lang="en-US" dirty="0" err="1"/>
              <a:t>typologie</a:t>
            </a:r>
            <a:r>
              <a:rPr lang="en-US" dirty="0"/>
              <a:t> van </a:t>
            </a:r>
            <a:r>
              <a:rPr lang="en-US" dirty="0" err="1"/>
              <a:t>producten</a:t>
            </a:r>
            <a:r>
              <a:rPr lang="en-US" dirty="0"/>
              <a:t> </a:t>
            </a:r>
            <a:r>
              <a:rPr lang="en-US" dirty="0" err="1"/>
              <a:t>volgens</a:t>
            </a:r>
            <a:r>
              <a:rPr lang="en-US" dirty="0"/>
              <a:t> Engel; </a:t>
            </a:r>
          </a:p>
          <a:p>
            <a:pPr lvl="1"/>
            <a:r>
              <a:rPr lang="en-US" dirty="0" err="1"/>
              <a:t>kun</a:t>
            </a:r>
            <a:r>
              <a:rPr lang="en-US" dirty="0"/>
              <a:t> je </a:t>
            </a:r>
            <a:r>
              <a:rPr lang="en-US" dirty="0" err="1"/>
              <a:t>een</a:t>
            </a:r>
            <a:r>
              <a:rPr lang="en-US" dirty="0"/>
              <a:t> </a:t>
            </a:r>
            <a:r>
              <a:rPr lang="en-US" dirty="0" err="1"/>
              <a:t>toelichting</a:t>
            </a:r>
            <a:r>
              <a:rPr lang="en-US" dirty="0"/>
              <a:t> </a:t>
            </a:r>
            <a:r>
              <a:rPr lang="en-US" dirty="0" err="1"/>
              <a:t>geven</a:t>
            </a:r>
            <a:r>
              <a:rPr lang="en-US" dirty="0"/>
              <a:t> </a:t>
            </a:r>
            <a:r>
              <a:rPr lang="en-US" dirty="0" err="1"/>
              <a:t>bij</a:t>
            </a:r>
            <a:r>
              <a:rPr lang="en-US" dirty="0"/>
              <a:t> de </a:t>
            </a:r>
            <a:r>
              <a:rPr lang="en-US" dirty="0" err="1"/>
              <a:t>samenhang</a:t>
            </a:r>
            <a:r>
              <a:rPr lang="en-US" dirty="0"/>
              <a:t> </a:t>
            </a:r>
            <a:r>
              <a:rPr lang="en-US" dirty="0" err="1"/>
              <a:t>tussen</a:t>
            </a:r>
            <a:r>
              <a:rPr lang="en-US" dirty="0"/>
              <a:t> </a:t>
            </a:r>
            <a:r>
              <a:rPr lang="en-US" dirty="0" err="1"/>
              <a:t>een</a:t>
            </a:r>
            <a:r>
              <a:rPr lang="en-US" dirty="0"/>
              <a:t> </a:t>
            </a:r>
            <a:r>
              <a:rPr lang="en-US" dirty="0" err="1"/>
              <a:t>toenemend</a:t>
            </a:r>
            <a:r>
              <a:rPr lang="en-US" dirty="0"/>
              <a:t> </a:t>
            </a:r>
            <a:r>
              <a:rPr lang="en-US" dirty="0" err="1"/>
              <a:t>inkomen</a:t>
            </a:r>
            <a:r>
              <a:rPr lang="en-US" dirty="0"/>
              <a:t> en de </a:t>
            </a:r>
            <a:r>
              <a:rPr lang="en-US" dirty="0" err="1"/>
              <a:t>aanschaf</a:t>
            </a:r>
            <a:r>
              <a:rPr lang="en-US" dirty="0"/>
              <a:t> van diverse </a:t>
            </a:r>
            <a:r>
              <a:rPr lang="en-US" dirty="0" err="1"/>
              <a:t>typen</a:t>
            </a:r>
            <a:r>
              <a:rPr lang="en-US" dirty="0"/>
              <a:t> van </a:t>
            </a:r>
            <a:r>
              <a:rPr lang="en-US" dirty="0" err="1"/>
              <a:t>producten</a:t>
            </a:r>
            <a:r>
              <a:rPr lang="en-US" dirty="0"/>
              <a:t>; </a:t>
            </a:r>
          </a:p>
          <a:p>
            <a:pPr lvl="1"/>
            <a:r>
              <a:rPr lang="en-US" dirty="0" err="1"/>
              <a:t>kun</a:t>
            </a:r>
            <a:r>
              <a:rPr lang="en-US" dirty="0"/>
              <a:t> je de </a:t>
            </a:r>
            <a:r>
              <a:rPr lang="en-US" dirty="0" err="1"/>
              <a:t>kenmerken</a:t>
            </a:r>
            <a:r>
              <a:rPr lang="en-US" dirty="0"/>
              <a:t> van de </a:t>
            </a:r>
            <a:r>
              <a:rPr lang="en-US" dirty="0" err="1"/>
              <a:t>consumptiecultuur</a:t>
            </a:r>
            <a:r>
              <a:rPr lang="en-US" dirty="0"/>
              <a:t> </a:t>
            </a:r>
            <a:r>
              <a:rPr lang="en-US" dirty="0" err="1"/>
              <a:t>beschrijven</a:t>
            </a:r>
            <a:r>
              <a:rPr lang="en-US" dirty="0"/>
              <a:t>; </a:t>
            </a:r>
          </a:p>
        </p:txBody>
      </p:sp>
      <p:sp>
        <p:nvSpPr>
          <p:cNvPr id="3" name="Title 2"/>
          <p:cNvSpPr>
            <a:spLocks noGrp="1"/>
          </p:cNvSpPr>
          <p:nvPr>
            <p:ph type="title"/>
          </p:nvPr>
        </p:nvSpPr>
        <p:spPr/>
        <p:txBody>
          <a:bodyPr/>
          <a:lstStyle/>
          <a:p>
            <a:r>
              <a:rPr lang="en-US" dirty="0" err="1"/>
              <a:t>Doelstellingen</a:t>
            </a:r>
            <a:endParaRPr lang="en-US" dirty="0"/>
          </a:p>
        </p:txBody>
      </p:sp>
      <p:sp>
        <p:nvSpPr>
          <p:cNvPr id="4" name="Slide Number Placeholder 3"/>
          <p:cNvSpPr>
            <a:spLocks noGrp="1"/>
          </p:cNvSpPr>
          <p:nvPr>
            <p:ph type="sldNum" sz="quarter" idx="11"/>
          </p:nvPr>
        </p:nvSpPr>
        <p:spPr/>
        <p:txBody>
          <a:bodyPr/>
          <a:lstStyle/>
          <a:p>
            <a:fld id="{3B80295F-48CD-49FC-897A-CCEC919B8070}" type="slidenum">
              <a:rPr lang="nl-BE" smtClean="0"/>
              <a:pPr/>
              <a:t>2</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36CE500-B964-4D99-BD1F-C4C83BDAE113}"/>
              </a:ext>
            </a:extLst>
          </p:cNvPr>
          <p:cNvSpPr>
            <a:spLocks noGrp="1"/>
          </p:cNvSpPr>
          <p:nvPr>
            <p:ph idx="1"/>
          </p:nvPr>
        </p:nvSpPr>
        <p:spPr/>
        <p:txBody>
          <a:bodyPr/>
          <a:lstStyle/>
          <a:p>
            <a:r>
              <a:rPr lang="nl-BE" dirty="0"/>
              <a:t>Consumentengedrag moet breder worden opgevat dan alleen het aankopen.</a:t>
            </a:r>
          </a:p>
          <a:p>
            <a:r>
              <a:rPr lang="nl-BE" dirty="0"/>
              <a:t>In het aanbod van goederen komen steeds meer de luxeproducten op de voorgrond.</a:t>
            </a:r>
          </a:p>
          <a:p>
            <a:r>
              <a:rPr lang="nl-BE" dirty="0"/>
              <a:t>In onze consumptiemaatschappij wint de sociaal expressieve functie van goederen aan belang. </a:t>
            </a:r>
          </a:p>
          <a:p>
            <a:r>
              <a:rPr lang="nl-BE" dirty="0"/>
              <a:t>De PLC geeft het verband aan tussen de tijd en de bezitsgraad van een product. </a:t>
            </a:r>
          </a:p>
        </p:txBody>
      </p:sp>
      <p:sp>
        <p:nvSpPr>
          <p:cNvPr id="3" name="Titel 2">
            <a:extLst>
              <a:ext uri="{FF2B5EF4-FFF2-40B4-BE49-F238E27FC236}">
                <a16:creationId xmlns:a16="http://schemas.microsoft.com/office/drawing/2014/main" id="{AD5D547E-11D4-406F-A138-620E3200D7B3}"/>
              </a:ext>
            </a:extLst>
          </p:cNvPr>
          <p:cNvSpPr>
            <a:spLocks noGrp="1"/>
          </p:cNvSpPr>
          <p:nvPr>
            <p:ph type="title"/>
          </p:nvPr>
        </p:nvSpPr>
        <p:spPr/>
        <p:txBody>
          <a:bodyPr/>
          <a:lstStyle/>
          <a:p>
            <a:r>
              <a:rPr lang="nl-BE" dirty="0"/>
              <a:t>Besluit</a:t>
            </a:r>
          </a:p>
        </p:txBody>
      </p:sp>
      <p:sp>
        <p:nvSpPr>
          <p:cNvPr id="4" name="Tijdelijke aanduiding voor dianummer 3">
            <a:extLst>
              <a:ext uri="{FF2B5EF4-FFF2-40B4-BE49-F238E27FC236}">
                <a16:creationId xmlns:a16="http://schemas.microsoft.com/office/drawing/2014/main" id="{A7F0797F-D2FC-4CFE-A805-28CFAD815B34}"/>
              </a:ext>
            </a:extLst>
          </p:cNvPr>
          <p:cNvSpPr>
            <a:spLocks noGrp="1"/>
          </p:cNvSpPr>
          <p:nvPr>
            <p:ph type="sldNum" sz="quarter" idx="11"/>
          </p:nvPr>
        </p:nvSpPr>
        <p:spPr/>
        <p:txBody>
          <a:bodyPr/>
          <a:lstStyle/>
          <a:p>
            <a:fld id="{3B80295F-48CD-49FC-897A-CCEC919B8070}" type="slidenum">
              <a:rPr lang="nl-BE" smtClean="0"/>
              <a:pPr/>
              <a:t>20</a:t>
            </a:fld>
            <a:endParaRPr lang="nl-BE" dirty="0"/>
          </a:p>
        </p:txBody>
      </p:sp>
      <p:sp>
        <p:nvSpPr>
          <p:cNvPr id="6" name="Footer Placeholder 4">
            <a:extLst>
              <a:ext uri="{FF2B5EF4-FFF2-40B4-BE49-F238E27FC236}">
                <a16:creationId xmlns:a16="http://schemas.microsoft.com/office/drawing/2014/main" id="{AC818480-736A-4B00-A539-892D045E2AF3}"/>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extLst>
      <p:ext uri="{BB962C8B-B14F-4D97-AF65-F5344CB8AC3E}">
        <p14:creationId xmlns:p14="http://schemas.microsoft.com/office/powerpoint/2010/main" val="2888832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7D94232-DA7D-4E15-9D7D-ABDDF5D09BE3}"/>
              </a:ext>
            </a:extLst>
          </p:cNvPr>
          <p:cNvSpPr>
            <a:spLocks noGrp="1"/>
          </p:cNvSpPr>
          <p:nvPr>
            <p:ph idx="1"/>
          </p:nvPr>
        </p:nvSpPr>
        <p:spPr>
          <a:xfrm>
            <a:off x="0" y="1152000"/>
            <a:ext cx="9144000" cy="4797280"/>
          </a:xfrm>
        </p:spPr>
        <p:txBody>
          <a:bodyPr>
            <a:normAutofit fontScale="25000" lnSpcReduction="20000"/>
          </a:bodyPr>
          <a:lstStyle/>
          <a:p>
            <a:r>
              <a:rPr lang="nl-BE" sz="9600" dirty="0"/>
              <a:t>In deze PLC onderscheiden we </a:t>
            </a:r>
          </a:p>
          <a:p>
            <a:pPr marL="0" indent="0">
              <a:buNone/>
            </a:pPr>
            <a:r>
              <a:rPr lang="nl-BE" sz="9600" dirty="0"/>
              <a:t>	- introductiefase; </a:t>
            </a:r>
          </a:p>
          <a:p>
            <a:pPr marL="0" indent="0">
              <a:buNone/>
            </a:pPr>
            <a:r>
              <a:rPr lang="nl-BE" sz="9600" dirty="0"/>
              <a:t>	- groeifase; </a:t>
            </a:r>
          </a:p>
          <a:p>
            <a:pPr marL="0" indent="0">
              <a:buNone/>
            </a:pPr>
            <a:r>
              <a:rPr lang="nl-BE" sz="9600" dirty="0"/>
              <a:t>	- volwassenheidsfase; </a:t>
            </a:r>
          </a:p>
          <a:p>
            <a:pPr marL="0" indent="0">
              <a:buNone/>
            </a:pPr>
            <a:r>
              <a:rPr lang="nl-BE" sz="9600" dirty="0"/>
              <a:t>	- eindfase. </a:t>
            </a:r>
            <a:br>
              <a:rPr lang="nl-BE" sz="9600" dirty="0"/>
            </a:br>
            <a:endParaRPr lang="nl-BE" sz="9600" dirty="0"/>
          </a:p>
          <a:p>
            <a:r>
              <a:rPr lang="nl-BE" sz="9600" dirty="0"/>
              <a:t>Consumentenpsychologie heeft een ruimer blikveld dan de marketing. </a:t>
            </a:r>
            <a:br>
              <a:rPr lang="nl-BE" sz="9600" dirty="0"/>
            </a:br>
            <a:endParaRPr lang="nl-BE" sz="9600" dirty="0"/>
          </a:p>
          <a:p>
            <a:r>
              <a:rPr lang="nl-BE" sz="9600" dirty="0"/>
              <a:t>In dit boek beperken we ons tot een beschrijvende benadering. </a:t>
            </a:r>
            <a:br>
              <a:rPr lang="nl-BE" sz="9600" dirty="0"/>
            </a:br>
            <a:endParaRPr lang="nl-BE" sz="9600" dirty="0"/>
          </a:p>
          <a:p>
            <a:r>
              <a:rPr lang="nl-BE" sz="9600" dirty="0"/>
              <a:t>Wie heeft belang bij deze studie? Overheid, marketeers, consumenten, wetenschap, psychologen. </a:t>
            </a:r>
          </a:p>
          <a:p>
            <a:endParaRPr lang="nl-BE" dirty="0"/>
          </a:p>
          <a:p>
            <a:pPr marL="0" indent="0">
              <a:buNone/>
            </a:pPr>
            <a:r>
              <a:rPr lang="nl-BE" dirty="0"/>
              <a:t>	</a:t>
            </a:r>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AA60FA83-A501-44FB-8B75-F85AD131F317}"/>
              </a:ext>
            </a:extLst>
          </p:cNvPr>
          <p:cNvSpPr>
            <a:spLocks noGrp="1"/>
          </p:cNvSpPr>
          <p:nvPr>
            <p:ph type="title"/>
          </p:nvPr>
        </p:nvSpPr>
        <p:spPr/>
        <p:txBody>
          <a:bodyPr/>
          <a:lstStyle/>
          <a:p>
            <a:r>
              <a:rPr lang="nl-BE" dirty="0" err="1"/>
              <a:t>bESLUIT</a:t>
            </a:r>
            <a:endParaRPr lang="nl-BE" dirty="0"/>
          </a:p>
        </p:txBody>
      </p:sp>
      <p:sp>
        <p:nvSpPr>
          <p:cNvPr id="4" name="Tijdelijke aanduiding voor dianummer 3">
            <a:extLst>
              <a:ext uri="{FF2B5EF4-FFF2-40B4-BE49-F238E27FC236}">
                <a16:creationId xmlns:a16="http://schemas.microsoft.com/office/drawing/2014/main" id="{733CFE9C-4D67-4DC6-A2D9-AB5EE241A28A}"/>
              </a:ext>
            </a:extLst>
          </p:cNvPr>
          <p:cNvSpPr>
            <a:spLocks noGrp="1"/>
          </p:cNvSpPr>
          <p:nvPr>
            <p:ph type="sldNum" sz="quarter" idx="11"/>
          </p:nvPr>
        </p:nvSpPr>
        <p:spPr/>
        <p:txBody>
          <a:bodyPr/>
          <a:lstStyle/>
          <a:p>
            <a:fld id="{3B80295F-48CD-49FC-897A-CCEC919B8070}" type="slidenum">
              <a:rPr lang="nl-BE" smtClean="0"/>
              <a:pPr/>
              <a:t>21</a:t>
            </a:fld>
            <a:endParaRPr lang="nl-BE" dirty="0"/>
          </a:p>
        </p:txBody>
      </p:sp>
      <p:sp>
        <p:nvSpPr>
          <p:cNvPr id="6" name="Footer Placeholder 4">
            <a:extLst>
              <a:ext uri="{FF2B5EF4-FFF2-40B4-BE49-F238E27FC236}">
                <a16:creationId xmlns:a16="http://schemas.microsoft.com/office/drawing/2014/main" id="{C7BC2F44-01C0-4E23-A49F-B68F1D7E35B8}"/>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extLst>
      <p:ext uri="{BB962C8B-B14F-4D97-AF65-F5344CB8AC3E}">
        <p14:creationId xmlns:p14="http://schemas.microsoft.com/office/powerpoint/2010/main" val="260322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a:t>Consumentenpsychologie</a:t>
            </a:r>
            <a:endParaRPr lang="en-US" dirty="0"/>
          </a:p>
        </p:txBody>
      </p:sp>
      <p:sp>
        <p:nvSpPr>
          <p:cNvPr id="4" name="Footer Placeholder 3"/>
          <p:cNvSpPr>
            <a:spLocks noGrp="1"/>
          </p:cNvSpPr>
          <p:nvPr>
            <p:ph type="ftr" sz="quarter" idx="12"/>
          </p:nvPr>
        </p:nvSpPr>
        <p:spPr/>
        <p:txBody>
          <a:bodyPr/>
          <a:lstStyle/>
          <a:p>
            <a:endParaRPr lang="nl-BE" dirty="0"/>
          </a:p>
        </p:txBody>
      </p:sp>
      <p:sp>
        <p:nvSpPr>
          <p:cNvPr id="5" name="Slide Number Placeholder 4"/>
          <p:cNvSpPr>
            <a:spLocks noGrp="1"/>
          </p:cNvSpPr>
          <p:nvPr>
            <p:ph type="sldNum" sz="quarter" idx="11"/>
          </p:nvPr>
        </p:nvSpPr>
        <p:spPr/>
        <p:txBody>
          <a:bodyPr/>
          <a:lstStyle/>
          <a:p>
            <a:fld id="{3B80295F-48CD-49FC-897A-CCEC919B8070}" type="slidenum">
              <a:rPr lang="nl-BE" smtClean="0"/>
              <a:pPr/>
              <a:t>22</a:t>
            </a:fld>
            <a:endParaRPr lang="nl-BE" dirty="0"/>
          </a:p>
        </p:txBody>
      </p:sp>
      <p:pic>
        <p:nvPicPr>
          <p:cNvPr id="7" name="Afbeelding 6">
            <a:extLst>
              <a:ext uri="{FF2B5EF4-FFF2-40B4-BE49-F238E27FC236}">
                <a16:creationId xmlns:a16="http://schemas.microsoft.com/office/drawing/2014/main" id="{09491683-3319-4547-ADE7-06984632024C}"/>
              </a:ext>
            </a:extLst>
          </p:cNvPr>
          <p:cNvPicPr>
            <a:picLocks noChangeAspect="1"/>
          </p:cNvPicPr>
          <p:nvPr/>
        </p:nvPicPr>
        <p:blipFill>
          <a:blip r:embed="rId2"/>
          <a:stretch>
            <a:fillRect/>
          </a:stretch>
        </p:blipFill>
        <p:spPr>
          <a:xfrm>
            <a:off x="6681480" y="3261889"/>
            <a:ext cx="2480308" cy="36012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nl-BE" sz="2800" dirty="0"/>
              <a:t>kun je aantonen hoe die consumptiecultuur is kunnen ontstaan; </a:t>
            </a:r>
          </a:p>
          <a:p>
            <a:pPr lvl="1"/>
            <a:r>
              <a:rPr lang="nl-BE" sz="2800" dirty="0"/>
              <a:t>kun je een beschrijving geven van de productlevenscyclus en de betekenis hiervan voor de marketeer; </a:t>
            </a:r>
          </a:p>
          <a:p>
            <a:pPr lvl="1"/>
            <a:r>
              <a:rPr lang="nl-BE" sz="2800" dirty="0"/>
              <a:t>kun je het verband aanduiden tussen de cognitieve informatieverwerking en de productlevenscyclus; </a:t>
            </a:r>
          </a:p>
          <a:p>
            <a:pPr lvl="1"/>
            <a:r>
              <a:rPr lang="nl-BE" sz="2800" dirty="0"/>
              <a:t>kun je het onderscheid aangeven tussen de marketing en de consumentenpsychologie;</a:t>
            </a:r>
          </a:p>
        </p:txBody>
      </p:sp>
      <p:sp>
        <p:nvSpPr>
          <p:cNvPr id="3" name="Title 2"/>
          <p:cNvSpPr>
            <a:spLocks noGrp="1"/>
          </p:cNvSpPr>
          <p:nvPr>
            <p:ph type="title"/>
          </p:nvPr>
        </p:nvSpPr>
        <p:spPr/>
        <p:txBody>
          <a:bodyPr/>
          <a:lstStyle/>
          <a:p>
            <a:r>
              <a:rPr lang="nl-BE" dirty="0"/>
              <a:t>Doelstellingen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3</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80728"/>
            <a:ext cx="9144000" cy="2637040"/>
          </a:xfrm>
        </p:spPr>
        <p:txBody>
          <a:bodyPr>
            <a:normAutofit/>
          </a:bodyPr>
          <a:lstStyle/>
          <a:p>
            <a:pPr lvl="1"/>
            <a:r>
              <a:rPr lang="nl-BE" sz="2800" dirty="0"/>
              <a:t>kun je een toelichting geven bij het beschrijvende aspect van deze studie van het consumentengedrag; </a:t>
            </a:r>
          </a:p>
          <a:p>
            <a:pPr lvl="1"/>
            <a:r>
              <a:rPr lang="nl-BE" sz="2800"/>
              <a:t>kun je aangeven </a:t>
            </a:r>
            <a:r>
              <a:rPr lang="nl-BE" sz="2800" dirty="0"/>
              <a:t>wie belang heeft bij deze studie van het consumentengedrag. </a:t>
            </a:r>
          </a:p>
        </p:txBody>
      </p:sp>
      <p:sp>
        <p:nvSpPr>
          <p:cNvPr id="3" name="Title 2"/>
          <p:cNvSpPr>
            <a:spLocks noGrp="1"/>
          </p:cNvSpPr>
          <p:nvPr>
            <p:ph type="title"/>
          </p:nvPr>
        </p:nvSpPr>
        <p:spPr/>
        <p:txBody>
          <a:bodyPr/>
          <a:lstStyle/>
          <a:p>
            <a:r>
              <a:rPr lang="nl-BE" dirty="0"/>
              <a:t>Doelstellingen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4</a:t>
            </a:fld>
            <a:endParaRPr lang="nl-BE" dirty="0"/>
          </a:p>
        </p:txBody>
      </p:sp>
      <p:sp>
        <p:nvSpPr>
          <p:cNvPr id="5" name="Footer Placeholder 4"/>
          <p:cNvSpPr>
            <a:spLocks noGrp="1"/>
          </p:cNvSpPr>
          <p:nvPr>
            <p:ph type="ftr" sz="quarter" idx="12"/>
          </p:nvPr>
        </p:nvSpPr>
        <p:spPr/>
        <p:txBody>
          <a:bodyPr/>
          <a:lstStyle/>
          <a:p>
            <a:endParaRPr lang="nl-BE" dirty="0"/>
          </a:p>
        </p:txBody>
      </p:sp>
      <p:pic>
        <p:nvPicPr>
          <p:cNvPr id="2051" name="Picture 3" descr="20140923_141500"/>
          <p:cNvPicPr>
            <a:picLocks noChangeAspect="1" noChangeArrowheads="1"/>
          </p:cNvPicPr>
          <p:nvPr/>
        </p:nvPicPr>
        <p:blipFill>
          <a:blip r:embed="rId2" cstate="print"/>
          <a:srcRect/>
          <a:stretch>
            <a:fillRect/>
          </a:stretch>
        </p:blipFill>
        <p:spPr bwMode="auto">
          <a:xfrm>
            <a:off x="3046285" y="3429000"/>
            <a:ext cx="6097715"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nl-BE" dirty="0"/>
              <a:t>Een definitie van consumentengedrag.</a:t>
            </a:r>
          </a:p>
          <a:p>
            <a:r>
              <a:rPr lang="nl-BE" dirty="0"/>
              <a:t>Wat is het aanbod van goederen en diensten? </a:t>
            </a:r>
            <a:br>
              <a:rPr lang="nl-BE" dirty="0"/>
            </a:br>
            <a:r>
              <a:rPr lang="nl-BE" dirty="0"/>
              <a:t>- van schaarste naar overvloed; </a:t>
            </a:r>
            <a:br>
              <a:rPr lang="nl-BE" dirty="0"/>
            </a:br>
            <a:r>
              <a:rPr lang="nl-BE" dirty="0"/>
              <a:t>- een index van consumentenvertrouwen;</a:t>
            </a:r>
            <a:br>
              <a:rPr lang="nl-BE" dirty="0"/>
            </a:br>
            <a:r>
              <a:rPr lang="nl-BE" dirty="0"/>
              <a:t>- een consumptiemaatschappij;</a:t>
            </a:r>
            <a:br>
              <a:rPr lang="nl-BE" dirty="0"/>
            </a:br>
            <a:r>
              <a:rPr lang="nl-BE" dirty="0"/>
              <a:t>- de productlevenscylus.  </a:t>
            </a:r>
          </a:p>
          <a:p>
            <a:r>
              <a:rPr lang="nl-BE" dirty="0"/>
              <a:t>Wat is het onderscheid tussen marketing en consumentenpsychologie? </a:t>
            </a:r>
          </a:p>
          <a:p>
            <a:r>
              <a:rPr lang="nl-BE" dirty="0"/>
              <a:t>Een beschrijvende studie? </a:t>
            </a:r>
          </a:p>
          <a:p>
            <a:r>
              <a:rPr lang="nl-BE" dirty="0"/>
              <a:t>Wie heeft belang bij deze studie? </a:t>
            </a:r>
          </a:p>
        </p:txBody>
      </p:sp>
      <p:sp>
        <p:nvSpPr>
          <p:cNvPr id="3" name="Title 2"/>
          <p:cNvSpPr>
            <a:spLocks noGrp="1"/>
          </p:cNvSpPr>
          <p:nvPr>
            <p:ph type="title"/>
          </p:nvPr>
        </p:nvSpPr>
        <p:spPr/>
        <p:txBody>
          <a:bodyPr/>
          <a:lstStyle/>
          <a:p>
            <a:r>
              <a:rPr lang="nl-BE" dirty="0"/>
              <a:t>Wat is consumentengedrag?</a:t>
            </a:r>
          </a:p>
        </p:txBody>
      </p:sp>
      <p:sp>
        <p:nvSpPr>
          <p:cNvPr id="4" name="Slide Number Placeholder 3"/>
          <p:cNvSpPr>
            <a:spLocks noGrp="1"/>
          </p:cNvSpPr>
          <p:nvPr>
            <p:ph type="sldNum" sz="quarter" idx="11"/>
          </p:nvPr>
        </p:nvSpPr>
        <p:spPr/>
        <p:txBody>
          <a:bodyPr/>
          <a:lstStyle/>
          <a:p>
            <a:fld id="{3B80295F-48CD-49FC-897A-CCEC919B8070}" type="slidenum">
              <a:rPr lang="nl-BE" smtClean="0"/>
              <a:pPr/>
              <a:t>5</a:t>
            </a:fld>
            <a:endParaRPr lang="nl-BE" dirty="0"/>
          </a:p>
        </p:txBody>
      </p:sp>
      <p:sp>
        <p:nvSpPr>
          <p:cNvPr id="5" name="Footer Placeholder 4"/>
          <p:cNvSpPr>
            <a:spLocks noGrp="1"/>
          </p:cNvSpPr>
          <p:nvPr>
            <p:ph type="ftr" sz="quarter" idx="12"/>
          </p:nvPr>
        </p:nvSpPr>
        <p:spPr/>
        <p:txBody>
          <a:bodyPr/>
          <a:lstStyle/>
          <a:p>
            <a:endParaRPr lang="nl-B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nl-BE" dirty="0"/>
              <a:t>‘Het betreft mentale en fysieke handelingen, met hun aanleidingen, oorzaken en gevolgen, van individuele en (meestal) kleine groepen, betreffende oriëntatie, aanschaf, gebruik, onderhoud, en afdanken, van schaarse goederen en diensten, uit de commerciële sector, overheidssector en huishoudelijke sector, </a:t>
            </a:r>
            <a:br>
              <a:rPr lang="nl-BE" dirty="0"/>
            </a:br>
            <a:r>
              <a:rPr lang="nl-BE" dirty="0"/>
              <a:t>leidend tot functievervulling en het bereiken van doelen en waarden en hiermee tot tevredenheid en welzijn, lettend op korte- en langetermijneffecten, de individuele en maatschappelijke gevolgen.’   </a:t>
            </a:r>
          </a:p>
        </p:txBody>
      </p:sp>
      <p:sp>
        <p:nvSpPr>
          <p:cNvPr id="3" name="Title 2"/>
          <p:cNvSpPr>
            <a:spLocks noGrp="1"/>
          </p:cNvSpPr>
          <p:nvPr>
            <p:ph type="title"/>
          </p:nvPr>
        </p:nvSpPr>
        <p:spPr/>
        <p:txBody>
          <a:bodyPr/>
          <a:lstStyle/>
          <a:p>
            <a:r>
              <a:rPr lang="nl-BE" dirty="0"/>
              <a:t>1.1 Een definitie van consumentengedrag</a:t>
            </a:r>
          </a:p>
        </p:txBody>
      </p:sp>
      <p:sp>
        <p:nvSpPr>
          <p:cNvPr id="4" name="Slide Number Placeholder 3"/>
          <p:cNvSpPr>
            <a:spLocks noGrp="1"/>
          </p:cNvSpPr>
          <p:nvPr>
            <p:ph type="sldNum" sz="quarter" idx="11"/>
          </p:nvPr>
        </p:nvSpPr>
        <p:spPr/>
        <p:txBody>
          <a:bodyPr/>
          <a:lstStyle/>
          <a:p>
            <a:fld id="{3B80295F-48CD-49FC-897A-CCEC919B8070}" type="slidenum">
              <a:rPr lang="nl-BE" smtClean="0"/>
              <a:pPr/>
              <a:t>6</a:t>
            </a:fld>
            <a:endParaRPr lang="nl-BE" dirty="0"/>
          </a:p>
        </p:txBody>
      </p:sp>
      <p:sp>
        <p:nvSpPr>
          <p:cNvPr id="6" name="Footer Placeholder 4">
            <a:extLst>
              <a:ext uri="{FF2B5EF4-FFF2-40B4-BE49-F238E27FC236}">
                <a16:creationId xmlns:a16="http://schemas.microsoft.com/office/drawing/2014/main" id="{473A463F-9477-40AF-A557-C7E6B5A1A425}"/>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Van schaarste naar overvloed.</a:t>
            </a:r>
            <a:br>
              <a:rPr lang="nl-BE" dirty="0"/>
            </a:br>
            <a:r>
              <a:rPr lang="nl-BE" dirty="0"/>
              <a:t>Wat is het verband tussen het toenemende inkomen en uitgaven voor diverse typen van goederen? </a:t>
            </a:r>
            <a:br>
              <a:rPr lang="nl-BE" dirty="0"/>
            </a:br>
            <a:r>
              <a:rPr lang="nl-BE" dirty="0"/>
              <a:t> 	- noodzakelijke goederen</a:t>
            </a:r>
            <a:br>
              <a:rPr lang="nl-BE" dirty="0"/>
            </a:br>
            <a:r>
              <a:rPr lang="nl-BE" dirty="0"/>
              <a:t>	- inferieure goederen</a:t>
            </a:r>
            <a:br>
              <a:rPr lang="nl-BE" dirty="0"/>
            </a:br>
            <a:r>
              <a:rPr lang="nl-BE" dirty="0"/>
              <a:t>	- luxegoederen</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7</a:t>
            </a:fld>
            <a:endParaRPr lang="nl-BE" dirty="0"/>
          </a:p>
        </p:txBody>
      </p:sp>
      <p:pic>
        <p:nvPicPr>
          <p:cNvPr id="6" name="Afbeelding 5">
            <a:extLst>
              <a:ext uri="{FF2B5EF4-FFF2-40B4-BE49-F238E27FC236}">
                <a16:creationId xmlns:a16="http://schemas.microsoft.com/office/drawing/2014/main" id="{981545B5-0633-414C-A480-3B27314EBB5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75548" y="3289550"/>
            <a:ext cx="3861048" cy="3275856"/>
          </a:xfrm>
          <a:prstGeom prst="rect">
            <a:avLst/>
          </a:prstGeom>
          <a:noFill/>
          <a:ln>
            <a:noFill/>
          </a:ln>
        </p:spPr>
      </p:pic>
      <p:sp>
        <p:nvSpPr>
          <p:cNvPr id="7" name="Footer Placeholder 4">
            <a:extLst>
              <a:ext uri="{FF2B5EF4-FFF2-40B4-BE49-F238E27FC236}">
                <a16:creationId xmlns:a16="http://schemas.microsoft.com/office/drawing/2014/main" id="{80BCDCD5-47DC-4220-A9D0-FD0767E6DE71}"/>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BE" dirty="0"/>
              <a:t>Een index van consumentenvertrouwen.</a:t>
            </a:r>
          </a:p>
          <a:p>
            <a:pPr>
              <a:buNone/>
            </a:pPr>
            <a:r>
              <a:rPr lang="nl-BE" dirty="0"/>
              <a:t>	- Wat is uw visie op de economie? </a:t>
            </a:r>
            <a:br>
              <a:rPr lang="nl-BE" dirty="0"/>
            </a:br>
            <a:r>
              <a:rPr lang="nl-BE" dirty="0"/>
              <a:t>- Hoe verwacht u dat uw gezinsinkomen zal ontwikkelen? </a:t>
            </a:r>
            <a:br>
              <a:rPr lang="nl-BE" dirty="0"/>
            </a:br>
            <a:r>
              <a:rPr lang="nl-BE" dirty="0"/>
              <a:t>- Is het nu het geschikte moment om duurzame goederen aan te schaffen? </a:t>
            </a:r>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8</a:t>
            </a:fld>
            <a:endParaRPr lang="nl-BE" dirty="0"/>
          </a:p>
        </p:txBody>
      </p:sp>
      <p:sp>
        <p:nvSpPr>
          <p:cNvPr id="6" name="Footer Placeholder 4">
            <a:extLst>
              <a:ext uri="{FF2B5EF4-FFF2-40B4-BE49-F238E27FC236}">
                <a16:creationId xmlns:a16="http://schemas.microsoft.com/office/drawing/2014/main" id="{5F19E5C3-A21D-4212-84EA-1097A3C4C3BC}"/>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52000"/>
            <a:ext cx="9144000" cy="1124872"/>
          </a:xfrm>
        </p:spPr>
        <p:txBody>
          <a:bodyPr/>
          <a:lstStyle/>
          <a:p>
            <a:r>
              <a:rPr lang="nl-BE" dirty="0"/>
              <a:t>Index van consumentenvertrouwen:</a:t>
            </a:r>
          </a:p>
          <a:p>
            <a:endParaRPr lang="nl-BE" dirty="0"/>
          </a:p>
        </p:txBody>
      </p:sp>
      <p:sp>
        <p:nvSpPr>
          <p:cNvPr id="3" name="Title 2"/>
          <p:cNvSpPr>
            <a:spLocks noGrp="1"/>
          </p:cNvSpPr>
          <p:nvPr>
            <p:ph type="title"/>
          </p:nvPr>
        </p:nvSpPr>
        <p:spPr/>
        <p:txBody>
          <a:bodyPr/>
          <a:lstStyle/>
          <a:p>
            <a:r>
              <a:rPr lang="nl-BE" dirty="0"/>
              <a:t>1.2  Het aanbod van goederen en diensten</a:t>
            </a:r>
          </a:p>
        </p:txBody>
      </p:sp>
      <p:sp>
        <p:nvSpPr>
          <p:cNvPr id="4" name="Slide Number Placeholder 3"/>
          <p:cNvSpPr>
            <a:spLocks noGrp="1"/>
          </p:cNvSpPr>
          <p:nvPr>
            <p:ph type="sldNum" sz="quarter" idx="11"/>
          </p:nvPr>
        </p:nvSpPr>
        <p:spPr/>
        <p:txBody>
          <a:bodyPr/>
          <a:lstStyle/>
          <a:p>
            <a:fld id="{3B80295F-48CD-49FC-897A-CCEC919B8070}" type="slidenum">
              <a:rPr lang="nl-BE" smtClean="0"/>
              <a:pPr/>
              <a:t>9</a:t>
            </a:fld>
            <a:endParaRPr lang="nl-BE" dirty="0"/>
          </a:p>
        </p:txBody>
      </p:sp>
      <p:pic>
        <p:nvPicPr>
          <p:cNvPr id="6" name="Afbeelding 5">
            <a:extLst>
              <a:ext uri="{FF2B5EF4-FFF2-40B4-BE49-F238E27FC236}">
                <a16:creationId xmlns:a16="http://schemas.microsoft.com/office/drawing/2014/main" id="{092BFBCC-E158-440C-BCB7-B41039C5FD1E}"/>
              </a:ext>
            </a:extLst>
          </p:cNvPr>
          <p:cNvPicPr>
            <a:picLocks noChangeAspect="1"/>
          </p:cNvPicPr>
          <p:nvPr/>
        </p:nvPicPr>
        <p:blipFill>
          <a:blip r:embed="rId2"/>
          <a:stretch>
            <a:fillRect/>
          </a:stretch>
        </p:blipFill>
        <p:spPr>
          <a:xfrm>
            <a:off x="1406390" y="2060849"/>
            <a:ext cx="6331220" cy="3645152"/>
          </a:xfrm>
          <a:prstGeom prst="rect">
            <a:avLst/>
          </a:prstGeom>
        </p:spPr>
      </p:pic>
      <p:sp>
        <p:nvSpPr>
          <p:cNvPr id="7" name="Footer Placeholder 4">
            <a:extLst>
              <a:ext uri="{FF2B5EF4-FFF2-40B4-BE49-F238E27FC236}">
                <a16:creationId xmlns:a16="http://schemas.microsoft.com/office/drawing/2014/main" id="{BC96B448-E1AB-4DDB-9D75-8F2296AB4EA2}"/>
              </a:ext>
            </a:extLst>
          </p:cNvPr>
          <p:cNvSpPr>
            <a:spLocks noGrp="1"/>
          </p:cNvSpPr>
          <p:nvPr>
            <p:ph type="ftr" sz="quarter" idx="12"/>
          </p:nvPr>
        </p:nvSpPr>
        <p:spPr>
          <a:prstGeom prst="rect">
            <a:avLst/>
          </a:prstGeom>
          <a:solidFill>
            <a:schemeClr val="bg1"/>
          </a:solidFill>
        </p:spPr>
        <p:txBody>
          <a:bodyPr wrap="square" lIns="144000" tIns="0" rIns="144000" bIns="0" anchor="ctr" anchorCtr="0">
            <a:noAutofit/>
          </a:bodyPr>
          <a:lstStyle>
            <a:defPPr>
              <a:defRPr lang="nl-BE"/>
            </a:defPPr>
            <a:lvl1pPr marL="0" algn="l" defTabSz="914400" rtl="0" eaLnBrk="1" latinLnBrk="0" hangingPunct="1">
              <a:lnSpc>
                <a:spcPct val="90000"/>
              </a:lnSpc>
              <a:defRPr sz="1500" kern="1200">
                <a:solidFill>
                  <a:srgbClr val="00A0AE"/>
                </a:solidFill>
                <a:latin typeface="Trebuchet MS"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dirty="0"/>
              <a:t>Consumentenpsychologie</a:t>
            </a:r>
          </a:p>
        </p:txBody>
      </p:sp>
    </p:spTree>
  </p:cSld>
  <p:clrMapOvr>
    <a:masterClrMapping/>
  </p:clrMapOvr>
</p:sld>
</file>

<file path=ppt/theme/theme1.xml><?xml version="1.0" encoding="utf-8"?>
<a:theme xmlns:a="http://schemas.openxmlformats.org/drawingml/2006/main" name="TM_presentatie_nl">
  <a:themeElements>
    <a:clrScheme name="Lessius">
      <a:dk1>
        <a:srgbClr val="003C72"/>
      </a:dk1>
      <a:lt1>
        <a:srgbClr val="FFFFFF"/>
      </a:lt1>
      <a:dk2>
        <a:srgbClr val="003C72"/>
      </a:dk2>
      <a:lt2>
        <a:srgbClr val="FFFFFF"/>
      </a:lt2>
      <a:accent1>
        <a:srgbClr val="00A9E5"/>
      </a:accent1>
      <a:accent2>
        <a:srgbClr val="67CBEF"/>
      </a:accent2>
      <a:accent3>
        <a:srgbClr val="CCEEFA"/>
      </a:accent3>
      <a:accent4>
        <a:srgbClr val="406D96"/>
      </a:accent4>
      <a:accent5>
        <a:srgbClr val="7F9DB9"/>
      </a:accent5>
      <a:accent6>
        <a:srgbClr val="BECEDD"/>
      </a:accent6>
      <a:hlink>
        <a:srgbClr val="118EFF"/>
      </a:hlink>
      <a:folHlink>
        <a:srgbClr val="7030A0"/>
      </a:folHlink>
    </a:clrScheme>
    <a:fontScheme name="Lessi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TM_presentatie_nl</Template>
  <TotalTime>69</TotalTime>
  <Words>557</Words>
  <Application>Microsoft Office PowerPoint</Application>
  <PresentationFormat>Diavoorstelling (4:3)</PresentationFormat>
  <Paragraphs>119</Paragraphs>
  <Slides>22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Trebuchet MS</vt:lpstr>
      <vt:lpstr>Verdana</vt:lpstr>
      <vt:lpstr>TM_presentatie_nl</vt:lpstr>
      <vt:lpstr>Consumentenpsychologie Hoofdstuk 1 Wat is consumentengedrag?</vt:lpstr>
      <vt:lpstr>Doelstellingen</vt:lpstr>
      <vt:lpstr>Doelstellingen</vt:lpstr>
      <vt:lpstr>Doelstellingen</vt:lpstr>
      <vt:lpstr>Wat is consumentengedrag?</vt:lpstr>
      <vt:lpstr>1.1 Een definitie van consumentengedrag</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1.2 Het aanbod van goederen en diensten</vt:lpstr>
      <vt:lpstr>1.3 Marketing versus consumentenpsychologie? </vt:lpstr>
      <vt:lpstr>1.3 Marketing versus consumentenpsychologie?</vt:lpstr>
      <vt:lpstr>1.4 Een beschrijvende studie?</vt:lpstr>
      <vt:lpstr>1.5 Wie heeft belang bij deze studie</vt:lpstr>
      <vt:lpstr>Besluit</vt:lpstr>
      <vt:lpstr>bESLUIT</vt:lpstr>
      <vt:lpstr>Consumentenpsychologie</vt:lpstr>
    </vt:vector>
  </TitlesOfParts>
  <Company>Lessius hogeschool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Consumentenpsychologie Hoofdstuk I</dc:title>
  <dc:creator>gebruiker</dc:creator>
  <cp:lastModifiedBy>Lara Van Damme</cp:lastModifiedBy>
  <cp:revision>34</cp:revision>
  <dcterms:created xsi:type="dcterms:W3CDTF">2014-11-10T18:04:18Z</dcterms:created>
  <dcterms:modified xsi:type="dcterms:W3CDTF">2019-05-02T09:55:26Z</dcterms:modified>
</cp:coreProperties>
</file>