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16" r:id="rId4"/>
    <p:sldId id="262" r:id="rId5"/>
    <p:sldId id="309" r:id="rId6"/>
    <p:sldId id="264" r:id="rId7"/>
    <p:sldId id="319" r:id="rId8"/>
    <p:sldId id="266" r:id="rId9"/>
    <p:sldId id="318" r:id="rId10"/>
    <p:sldId id="310" r:id="rId11"/>
    <p:sldId id="321" r:id="rId12"/>
    <p:sldId id="322" r:id="rId13"/>
    <p:sldId id="268" r:id="rId14"/>
    <p:sldId id="311" r:id="rId15"/>
    <p:sldId id="323" r:id="rId16"/>
    <p:sldId id="324" r:id="rId17"/>
    <p:sldId id="325" r:id="rId18"/>
    <p:sldId id="326" r:id="rId19"/>
    <p:sldId id="270" r:id="rId20"/>
    <p:sldId id="313" r:id="rId21"/>
    <p:sldId id="327" r:id="rId22"/>
    <p:sldId id="328" r:id="rId23"/>
    <p:sldId id="272" r:id="rId24"/>
    <p:sldId id="314" r:id="rId25"/>
    <p:sldId id="329" r:id="rId26"/>
    <p:sldId id="274" r:id="rId27"/>
    <p:sldId id="315" r:id="rId28"/>
    <p:sldId id="330" r:id="rId29"/>
    <p:sldId id="301" r:id="rId30"/>
    <p:sldId id="320" r:id="rId31"/>
    <p:sldId id="331" r:id="rId32"/>
    <p:sldId id="332" r:id="rId33"/>
    <p:sldId id="333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BAE5"/>
    <a:srgbClr val="84A00C"/>
    <a:srgbClr val="DA7910"/>
    <a:srgbClr val="5C2483"/>
    <a:srgbClr val="7E007E"/>
    <a:srgbClr val="800080"/>
    <a:srgbClr val="8942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4A6F-0995-432C-9D12-7F2D271A34DC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4263-F7B1-4905-AA9B-269DF686508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4A6F-0995-432C-9D12-7F2D271A34DC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4263-F7B1-4905-AA9B-269DF686508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4A6F-0995-432C-9D12-7F2D271A34DC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4263-F7B1-4905-AA9B-269DF686508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4A6F-0995-432C-9D12-7F2D271A34DC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4263-F7B1-4905-AA9B-269DF686508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4A6F-0995-432C-9D12-7F2D271A34DC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4263-F7B1-4905-AA9B-269DF686508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4A6F-0995-432C-9D12-7F2D271A34DC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4263-F7B1-4905-AA9B-269DF686508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4A6F-0995-432C-9D12-7F2D271A34DC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4263-F7B1-4905-AA9B-269DF686508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4A6F-0995-432C-9D12-7F2D271A34DC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4263-F7B1-4905-AA9B-269DF686508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4A6F-0995-432C-9D12-7F2D271A34DC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4263-F7B1-4905-AA9B-269DF686508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4A6F-0995-432C-9D12-7F2D271A34DC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4263-F7B1-4905-AA9B-269DF686508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4A6F-0995-432C-9D12-7F2D271A34DC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4263-F7B1-4905-AA9B-269DF686508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24A6F-0995-432C-9D12-7F2D271A34DC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44263-F7B1-4905-AA9B-269DF686508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u="sng" dirty="0" smtClean="0">
                <a:solidFill>
                  <a:srgbClr val="2FBAE5"/>
                </a:solidFill>
                <a:latin typeface="Arial" pitchFamily="34" charset="0"/>
                <a:cs typeface="Arial" pitchFamily="34" charset="0"/>
              </a:rPr>
              <a:t>Inhoudsopgave</a:t>
            </a:r>
            <a:endParaRPr lang="en-US" u="sng" dirty="0">
              <a:solidFill>
                <a:srgbClr val="2FBAE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205064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nl-BE" sz="1900" dirty="0" smtClean="0">
                <a:latin typeface="Times New Roman" pitchFamily="18" charset="0"/>
                <a:cs typeface="Times New Roman" pitchFamily="18" charset="0"/>
              </a:rPr>
              <a:t>Persoonlijke kenmerken als bron van </a:t>
            </a:r>
            <a:r>
              <a:rPr lang="nl-BE" sz="1900" dirty="0" err="1" smtClean="0">
                <a:latin typeface="Times New Roman" pitchFamily="18" charset="0"/>
                <a:cs typeface="Times New Roman" pitchFamily="18" charset="0"/>
              </a:rPr>
              <a:t>burn-out</a:t>
            </a:r>
            <a:endParaRPr lang="nl-BE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nl-BE" sz="2000" dirty="0" smtClean="0">
                <a:latin typeface="Times New Roman" pitchFamily="18" charset="0"/>
                <a:cs typeface="Times New Roman" pitchFamily="18" charset="0"/>
              </a:rPr>
              <a:t>De effecten van </a:t>
            </a:r>
            <a:r>
              <a:rPr lang="nl-BE" sz="2000" dirty="0" err="1" smtClean="0">
                <a:latin typeface="Times New Roman" pitchFamily="18" charset="0"/>
                <a:cs typeface="Times New Roman" pitchFamily="18" charset="0"/>
              </a:rPr>
              <a:t>burn-out</a:t>
            </a:r>
            <a:endParaRPr lang="nl-BE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Blip>
                <a:blip r:embed="rId2"/>
              </a:buBlip>
            </a:pPr>
            <a:r>
              <a:rPr lang="nl-BE" sz="2000" dirty="0" smtClean="0">
                <a:latin typeface="Times New Roman" pitchFamily="18" charset="0"/>
                <a:cs typeface="Times New Roman" pitchFamily="18" charset="0"/>
              </a:rPr>
              <a:t>De kostprijs voor de hulpverlener</a:t>
            </a:r>
          </a:p>
          <a:p>
            <a:pPr lvl="1">
              <a:buBlip>
                <a:blip r:embed="rId2"/>
              </a:buBlip>
            </a:pPr>
            <a:r>
              <a:rPr lang="nl-BE" sz="2000" dirty="0" smtClean="0">
                <a:latin typeface="Times New Roman" pitchFamily="18" charset="0"/>
                <a:cs typeface="Times New Roman" pitchFamily="18" charset="0"/>
              </a:rPr>
              <a:t>De kostprijs voor de job</a:t>
            </a:r>
          </a:p>
          <a:p>
            <a:pPr lvl="1">
              <a:buBlip>
                <a:blip r:embed="rId2"/>
              </a:buBlip>
            </a:pPr>
            <a:r>
              <a:rPr lang="nl-BE" sz="2000" dirty="0" smtClean="0">
                <a:latin typeface="Times New Roman" pitchFamily="18" charset="0"/>
                <a:cs typeface="Times New Roman" pitchFamily="18" charset="0"/>
              </a:rPr>
              <a:t>De kostprijs voor het gezin</a:t>
            </a:r>
          </a:p>
          <a:p>
            <a:pPr>
              <a:buBlip>
                <a:blip r:embed="rId2"/>
              </a:buBlip>
            </a:pPr>
            <a:r>
              <a:rPr lang="nl-BE" sz="2000" dirty="0" err="1" smtClean="0">
                <a:latin typeface="Times New Roman" pitchFamily="18" charset="0"/>
                <a:cs typeface="Times New Roman" pitchFamily="18" charset="0"/>
              </a:rPr>
              <a:t>Burn-out</a:t>
            </a:r>
            <a:r>
              <a:rPr lang="nl-BE" sz="2000" dirty="0" smtClean="0">
                <a:latin typeface="Times New Roman" pitchFamily="18" charset="0"/>
                <a:cs typeface="Times New Roman" pitchFamily="18" charset="0"/>
              </a:rPr>
              <a:t> verhelpen</a:t>
            </a:r>
          </a:p>
          <a:p>
            <a:pPr>
              <a:buBlip>
                <a:blip r:embed="rId2"/>
              </a:buBlip>
            </a:pPr>
            <a:r>
              <a:rPr lang="nl-BE" sz="2000" dirty="0" smtClean="0">
                <a:latin typeface="Times New Roman" pitchFamily="18" charset="0"/>
                <a:cs typeface="Times New Roman" pitchFamily="18" charset="0"/>
              </a:rPr>
              <a:t>Jezelf helpen</a:t>
            </a:r>
          </a:p>
          <a:p>
            <a:pPr lvl="1">
              <a:buBlip>
                <a:blip r:embed="rId2"/>
              </a:buBlip>
            </a:pPr>
            <a:r>
              <a:rPr lang="nl-BE" sz="2000" dirty="0" smtClean="0">
                <a:latin typeface="Times New Roman" pitchFamily="18" charset="0"/>
                <a:cs typeface="Times New Roman" pitchFamily="18" charset="0"/>
              </a:rPr>
              <a:t>Acties gericht op je stijl van werken</a:t>
            </a:r>
          </a:p>
          <a:p>
            <a:pPr lvl="1">
              <a:buBlip>
                <a:blip r:embed="rId2"/>
              </a:buBlip>
            </a:pPr>
            <a:r>
              <a:rPr lang="nl-BE" sz="2000" dirty="0" smtClean="0">
                <a:latin typeface="Times New Roman" pitchFamily="18" charset="0"/>
                <a:cs typeface="Times New Roman" pitchFamily="18" charset="0"/>
              </a:rPr>
              <a:t>Acties gericht op je stijl van leven</a:t>
            </a:r>
          </a:p>
          <a:p>
            <a:pPr>
              <a:buBlip>
                <a:blip r:embed="rId2"/>
              </a:buBlip>
            </a:pPr>
            <a:r>
              <a:rPr lang="nl-BE" sz="2000" dirty="0" smtClean="0">
                <a:latin typeface="Times New Roman" pitchFamily="18" charset="0"/>
                <a:cs typeface="Times New Roman" pitchFamily="18" charset="0"/>
              </a:rPr>
              <a:t>Collegiale verhoudingen als hulp</a:t>
            </a:r>
          </a:p>
          <a:p>
            <a:pPr>
              <a:buBlip>
                <a:blip r:embed="rId2"/>
              </a:buBlip>
            </a:pPr>
            <a:r>
              <a:rPr lang="nl-BE" sz="2000" dirty="0" smtClean="0">
                <a:latin typeface="Times New Roman" pitchFamily="18" charset="0"/>
                <a:cs typeface="Times New Roman" pitchFamily="18" charset="0"/>
              </a:rPr>
              <a:t>Organisatorische benaderingen als hulp</a:t>
            </a:r>
          </a:p>
          <a:p>
            <a:pPr>
              <a:buBlip>
                <a:blip r:embed="rId2"/>
              </a:buBlip>
            </a:pPr>
            <a:r>
              <a:rPr lang="nl-BE" sz="2000" dirty="0" err="1" smtClean="0">
                <a:latin typeface="Times New Roman" pitchFamily="18" charset="0"/>
                <a:cs typeface="Times New Roman" pitchFamily="18" charset="0"/>
              </a:rPr>
              <a:t>Burn-out</a:t>
            </a:r>
            <a:r>
              <a:rPr lang="nl-BE" sz="2000" dirty="0" smtClean="0">
                <a:latin typeface="Times New Roman" pitchFamily="18" charset="0"/>
                <a:cs typeface="Times New Roman" pitchFamily="18" charset="0"/>
              </a:rPr>
              <a:t> verkomen</a:t>
            </a:r>
          </a:p>
          <a:p>
            <a:pPr>
              <a:buBlip>
                <a:blip r:embed="rId2"/>
              </a:buBlip>
            </a:pPr>
            <a:r>
              <a:rPr lang="nl-BE" sz="2000" dirty="0" smtClean="0">
                <a:latin typeface="Times New Roman" pitchFamily="18" charset="0"/>
                <a:cs typeface="Times New Roman" pitchFamily="18" charset="0"/>
              </a:rPr>
              <a:t>Preventie van </a:t>
            </a:r>
            <a:r>
              <a:rPr lang="nl-BE" sz="2000" dirty="0" err="1" smtClean="0">
                <a:latin typeface="Times New Roman" pitchFamily="18" charset="0"/>
                <a:cs typeface="Times New Roman" pitchFamily="18" charset="0"/>
              </a:rPr>
              <a:t>burn-out</a:t>
            </a:r>
            <a:r>
              <a:rPr lang="nl-BE" sz="2000" dirty="0" smtClean="0">
                <a:latin typeface="Times New Roman" pitchFamily="18" charset="0"/>
                <a:cs typeface="Times New Roman" pitchFamily="18" charset="0"/>
              </a:rPr>
              <a:t> is werken aan kwaliteit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688143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573016"/>
            <a:ext cx="6984777" cy="226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836712"/>
            <a:ext cx="6862067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7" y="3501007"/>
            <a:ext cx="6912769" cy="213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2FBAE5"/>
          </a:solidFill>
        </p:spPr>
        <p:txBody>
          <a:bodyPr/>
          <a:lstStyle/>
          <a:p>
            <a:r>
              <a:rPr lang="nl-B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Promotie van de praktijk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Hoofdstuk 5</a:t>
            </a:r>
          </a:p>
          <a:p>
            <a:r>
              <a:rPr lang="nl-BE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Manu</a:t>
            </a:r>
            <a:r>
              <a:rPr lang="nl-BE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BE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Keirse</a:t>
            </a:r>
            <a:r>
              <a:rPr lang="nl-BE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Lien </a:t>
            </a:r>
            <a:r>
              <a:rPr lang="nl-BE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Keirse</a:t>
            </a:r>
            <a:r>
              <a:rPr lang="nl-BE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nl-BE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nl-BE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Wouter </a:t>
            </a:r>
            <a:r>
              <a:rPr lang="nl-BE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Keirse</a:t>
            </a:r>
            <a:endParaRPr 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u="sng" dirty="0" smtClean="0">
                <a:solidFill>
                  <a:srgbClr val="2FBAE5"/>
                </a:solidFill>
                <a:latin typeface="Arial" pitchFamily="34" charset="0"/>
                <a:cs typeface="Arial" pitchFamily="34" charset="0"/>
              </a:rPr>
              <a:t>Inhoudsopgave</a:t>
            </a:r>
            <a:endParaRPr lang="en-US" u="sng" dirty="0">
              <a:solidFill>
                <a:srgbClr val="2FBAE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7500" lnSpcReduction="20000"/>
          </a:bodyPr>
          <a:lstStyle/>
          <a:p>
            <a:pPr>
              <a:buBlip>
                <a:blip r:embed="rId2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Meer dan een naamplaat op de deur</a:t>
            </a:r>
          </a:p>
          <a:p>
            <a:pPr>
              <a:buBlip>
                <a:blip r:embed="rId2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Het initiatief van de extra stap</a:t>
            </a:r>
          </a:p>
          <a:p>
            <a:pPr>
              <a:buBlip>
                <a:blip r:embed="rId2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Componenten van een succesvolle praktijk</a:t>
            </a:r>
          </a:p>
          <a:p>
            <a:pPr>
              <a:buBlip>
                <a:blip r:embed="rId2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Zorg dragen voor de patiënten die je hebt</a:t>
            </a:r>
          </a:p>
          <a:p>
            <a:pPr>
              <a:buBlip>
                <a:blip r:embed="rId2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Maak optimaal gebruik van je tijd</a:t>
            </a:r>
          </a:p>
          <a:p>
            <a:pPr>
              <a:buBlip>
                <a:blip r:embed="rId2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Momenten van waarheid</a:t>
            </a:r>
          </a:p>
          <a:p>
            <a:pPr>
              <a:buBlip>
                <a:blip r:embed="rId2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Het contact aan de telefoon</a:t>
            </a:r>
          </a:p>
          <a:p>
            <a:pPr>
              <a:buBlip>
                <a:blip r:embed="rId2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De ontvangstkamer of onthaalruimte</a:t>
            </a:r>
          </a:p>
          <a:p>
            <a:pPr>
              <a:buBlip>
                <a:blip r:embed="rId2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Een persoonlijke noot</a:t>
            </a:r>
          </a:p>
          <a:p>
            <a:pPr>
              <a:buBlip>
                <a:blip r:embed="rId2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Bijzondere aandacht op bijzondere momenten</a:t>
            </a:r>
          </a:p>
          <a:p>
            <a:pPr>
              <a:buBlip>
                <a:blip r:embed="rId2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Nieuwe patiënten aantrekken</a:t>
            </a:r>
          </a:p>
          <a:p>
            <a:pPr>
              <a:buBlip>
                <a:blip r:embed="rId2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Gemotiveerde medewerkers</a:t>
            </a:r>
          </a:p>
          <a:p>
            <a:pPr>
              <a:buBlip>
                <a:blip r:embed="rId2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Het geheel wordt bekeken vanuit de zwakste schakel</a:t>
            </a:r>
          </a:p>
          <a:p>
            <a:pPr>
              <a:buBlip>
                <a:blip r:embed="rId2"/>
              </a:buBlip>
            </a:pPr>
            <a:endParaRPr lang="nl-BE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endParaRPr lang="nl-BE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Blip>
                <a:blip r:embed="rId2"/>
              </a:buBlip>
            </a:pPr>
            <a:endParaRPr lang="nl-BE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68675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204864"/>
            <a:ext cx="67532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66484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780928"/>
            <a:ext cx="671512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92696"/>
            <a:ext cx="660082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052736"/>
            <a:ext cx="66865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2FBAE5"/>
          </a:solidFill>
        </p:spPr>
        <p:txBody>
          <a:bodyPr/>
          <a:lstStyle/>
          <a:p>
            <a:r>
              <a:rPr lang="nl-B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Omgaan met onzekerheid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Hoofstuk</a:t>
            </a:r>
            <a:r>
              <a:rPr lang="nl-B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6</a:t>
            </a:r>
          </a:p>
          <a:p>
            <a:r>
              <a:rPr lang="en-US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Geert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Pint</a:t>
            </a:r>
            <a:endParaRPr 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2FBAE5"/>
          </a:solidFill>
        </p:spPr>
        <p:txBody>
          <a:bodyPr>
            <a:norm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Persoonlijke verdieping als bron van kracht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Hoofdstuk 1</a:t>
            </a:r>
          </a:p>
          <a:p>
            <a:r>
              <a:rPr lang="nl-BE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Marc </a:t>
            </a:r>
            <a:r>
              <a:rPr lang="nl-BE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Desmet</a:t>
            </a:r>
            <a:endParaRPr 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u="sng" dirty="0" smtClean="0">
                <a:solidFill>
                  <a:srgbClr val="2FBAE5"/>
                </a:solidFill>
                <a:latin typeface="Arial" pitchFamily="34" charset="0"/>
                <a:cs typeface="Arial" pitchFamily="34" charset="0"/>
              </a:rPr>
              <a:t>Inhoudsopgave</a:t>
            </a:r>
            <a:endParaRPr lang="en-US" u="sng" dirty="0">
              <a:solidFill>
                <a:srgbClr val="2FBAE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62500" lnSpcReduction="20000"/>
          </a:bodyPr>
          <a:lstStyle/>
          <a:p>
            <a:pPr>
              <a:buBlip>
                <a:blip r:embed="rId2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Onzekerheid als dagelijkse realiteit</a:t>
            </a:r>
          </a:p>
          <a:p>
            <a:pPr>
              <a:buBlip>
                <a:blip r:embed="rId2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Onzekerheid bij de patiënt beluisteren</a:t>
            </a:r>
          </a:p>
          <a:p>
            <a:pPr>
              <a:buBlip>
                <a:blip r:embed="rId2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Onzekerheid bij de zorgverlener herkennen en erkennen</a:t>
            </a:r>
          </a:p>
          <a:p>
            <a:pPr>
              <a:buBlip>
                <a:blip r:embed="rId2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Factoren bij de arts die bijdragen tot onzekerheid</a:t>
            </a:r>
          </a:p>
          <a:p>
            <a:pPr lvl="1">
              <a:buBlip>
                <a:blip r:embed="rId2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Inadequate communicatie</a:t>
            </a:r>
          </a:p>
          <a:p>
            <a:pPr lvl="1">
              <a:buBlip>
                <a:blip r:embed="rId2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Onzekere inschatting van kansen</a:t>
            </a:r>
          </a:p>
          <a:p>
            <a:pPr lvl="1">
              <a:buBlip>
                <a:blip r:embed="rId2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Mate van functioneren in een onzekere omgeving</a:t>
            </a:r>
          </a:p>
          <a:p>
            <a:pPr lvl="1">
              <a:buBlip>
                <a:blip r:embed="rId2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Onderzoeksresultaten zijn voor interpretatie vatbaar</a:t>
            </a:r>
          </a:p>
          <a:p>
            <a:pPr lvl="1">
              <a:buBlip>
                <a:blip r:embed="rId2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Situaties waarin </a:t>
            </a:r>
            <a:r>
              <a:rPr lang="nl-BE" dirty="0" err="1" smtClean="0">
                <a:latin typeface="Times New Roman" pitchFamily="18" charset="0"/>
                <a:cs typeface="Times New Roman" pitchFamily="18" charset="0"/>
              </a:rPr>
              <a:t>evidence</a:t>
            </a: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BE" dirty="0" err="1" smtClean="0">
                <a:latin typeface="Times New Roman" pitchFamily="18" charset="0"/>
                <a:cs typeface="Times New Roman" pitchFamily="18" charset="0"/>
              </a:rPr>
              <a:t>based</a:t>
            </a: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 therapie niet mogelijk is</a:t>
            </a:r>
          </a:p>
          <a:p>
            <a:pPr lvl="1">
              <a:buBlip>
                <a:blip r:embed="rId2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Onvoldoende mogelijkheden om evidentie te valideren</a:t>
            </a:r>
          </a:p>
          <a:p>
            <a:pPr>
              <a:buBlip>
                <a:blip r:embed="rId2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Strategieën om medische onzekerheid te hanteren</a:t>
            </a:r>
          </a:p>
          <a:p>
            <a:pPr>
              <a:buBlip>
                <a:blip r:embed="rId2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Praktische toepassingen</a:t>
            </a:r>
          </a:p>
          <a:p>
            <a:pPr lvl="1">
              <a:buBlip>
                <a:blip r:embed="rId2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Je kent de uitkomst nog niet</a:t>
            </a:r>
          </a:p>
          <a:p>
            <a:pPr lvl="1">
              <a:buBlip>
                <a:blip r:embed="rId2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De zorgverlener weet het even niet</a:t>
            </a:r>
          </a:p>
          <a:p>
            <a:pPr lvl="1">
              <a:buBlip>
                <a:blip r:embed="rId2"/>
              </a:buBlip>
            </a:pPr>
            <a:r>
              <a:rPr lang="nl-BE" dirty="0" err="1" smtClean="0">
                <a:latin typeface="Times New Roman" pitchFamily="18" charset="0"/>
                <a:cs typeface="Times New Roman" pitchFamily="18" charset="0"/>
              </a:rPr>
              <a:t>Niet-pluisgevoel</a:t>
            </a:r>
            <a:endParaRPr lang="nl-BE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Blip>
                <a:blip r:embed="rId2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Onzekerheid en eigen functioneren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2656"/>
            <a:ext cx="6048672" cy="3035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501008"/>
            <a:ext cx="6175611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5" y="332656"/>
            <a:ext cx="6784659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2FBAE5"/>
          </a:solidFill>
        </p:spPr>
        <p:txBody>
          <a:bodyPr/>
          <a:lstStyle/>
          <a:p>
            <a:r>
              <a:rPr lang="nl-B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virtuele derde partner in de spreekkamer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Hoofdstuk 7</a:t>
            </a:r>
          </a:p>
          <a:p>
            <a:r>
              <a:rPr lang="nl-BE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Marc Van </a:t>
            </a:r>
            <a:r>
              <a:rPr lang="nl-BE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Nuland</a:t>
            </a:r>
            <a:endParaRPr 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u="sng" dirty="0" smtClean="0">
                <a:solidFill>
                  <a:srgbClr val="2FBAE5"/>
                </a:solidFill>
                <a:latin typeface="Arial" pitchFamily="34" charset="0"/>
                <a:cs typeface="Arial" pitchFamily="34" charset="0"/>
              </a:rPr>
              <a:t>Inhoudsopgave</a:t>
            </a:r>
            <a:endParaRPr lang="en-US" u="sng" dirty="0">
              <a:solidFill>
                <a:srgbClr val="2FBAE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/>
          </a:bodyPr>
          <a:lstStyle/>
          <a:p>
            <a:pPr>
              <a:buBlip>
                <a:blip r:embed="rId2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De zacht zoemende derde partner in het consult</a:t>
            </a:r>
          </a:p>
          <a:p>
            <a:pPr>
              <a:buBlip>
                <a:blip r:embed="rId2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De kwaliteit van de zorg verbeteren met de pc</a:t>
            </a:r>
          </a:p>
          <a:p>
            <a:pPr>
              <a:buBlip>
                <a:blip r:embed="rId2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Meer dan het gebruik van het EMD</a:t>
            </a:r>
          </a:p>
          <a:p>
            <a:pPr>
              <a:buBlip>
                <a:blip r:embed="rId2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Hoe artsen hun pc gebruiken in de spreekkamer</a:t>
            </a:r>
          </a:p>
          <a:p>
            <a:pPr>
              <a:buBlip>
                <a:blip r:embed="rId2"/>
              </a:buBlip>
            </a:pPr>
            <a:r>
              <a:rPr lang="nl-BE" dirty="0" err="1" smtClean="0">
                <a:latin typeface="Times New Roman" pitchFamily="18" charset="0"/>
                <a:cs typeface="Times New Roman" pitchFamily="18" charset="0"/>
              </a:rPr>
              <a:t>Pc-gebruik</a:t>
            </a: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 gezien door de ogen van een patiënt</a:t>
            </a:r>
          </a:p>
          <a:p>
            <a:pPr>
              <a:buBlip>
                <a:blip r:embed="rId2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Goede communicatie en adequaat </a:t>
            </a:r>
            <a:r>
              <a:rPr lang="nl-BE" dirty="0" err="1" smtClean="0">
                <a:latin typeface="Times New Roman" pitchFamily="18" charset="0"/>
                <a:cs typeface="Times New Roman" pitchFamily="18" charset="0"/>
              </a:rPr>
              <a:t>pc-gebruik</a:t>
            </a: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 integreren</a:t>
            </a:r>
          </a:p>
          <a:p>
            <a:pPr>
              <a:buBlip>
                <a:blip r:embed="rId2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Meerwaarde of stoorzender</a:t>
            </a:r>
          </a:p>
          <a:p>
            <a:pPr>
              <a:buBlip>
                <a:blip r:embed="rId2"/>
              </a:buBlip>
            </a:pPr>
            <a:endParaRPr lang="nl-BE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Blip>
                <a:blip r:embed="rId2"/>
              </a:buBlip>
            </a:pPr>
            <a:endParaRPr lang="nl-BE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5891871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2FBAE5"/>
          </a:solidFill>
        </p:spPr>
        <p:txBody>
          <a:bodyPr/>
          <a:lstStyle/>
          <a:p>
            <a:r>
              <a:rPr lang="nl-B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dokter is ziek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Hoofdstuk 8</a:t>
            </a:r>
          </a:p>
          <a:p>
            <a:r>
              <a:rPr lang="nl-BE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Marleen Brems</a:t>
            </a:r>
            <a:endParaRPr 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u="sng" dirty="0" smtClean="0">
                <a:solidFill>
                  <a:srgbClr val="2FBAE5"/>
                </a:solidFill>
                <a:latin typeface="Arial" pitchFamily="34" charset="0"/>
                <a:cs typeface="Arial" pitchFamily="34" charset="0"/>
              </a:rPr>
              <a:t>Inhoudsopgave</a:t>
            </a:r>
            <a:endParaRPr lang="en-US" u="sng" dirty="0">
              <a:solidFill>
                <a:srgbClr val="2FBAE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7500" lnSpcReduction="20000"/>
          </a:bodyPr>
          <a:lstStyle/>
          <a:p>
            <a:pPr>
              <a:buBlip>
                <a:blip r:embed="rId2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Op een andere stoel</a:t>
            </a:r>
          </a:p>
          <a:p>
            <a:pPr>
              <a:buBlip>
                <a:blip r:embed="rId2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De arts wordt patiënt: een moeizaam proces</a:t>
            </a:r>
          </a:p>
          <a:p>
            <a:pPr lvl="1">
              <a:buBlip>
                <a:blip r:embed="rId2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De eerste symptomen</a:t>
            </a:r>
          </a:p>
          <a:p>
            <a:pPr lvl="1">
              <a:buBlip>
                <a:blip r:embed="rId2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De rollen omgedraaid</a:t>
            </a:r>
          </a:p>
          <a:p>
            <a:pPr lvl="1">
              <a:buBlip>
                <a:blip r:embed="rId2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Verlies van professionele attitude</a:t>
            </a:r>
          </a:p>
          <a:p>
            <a:pPr>
              <a:buBlip>
                <a:blip r:embed="rId2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nl-BE" dirty="0" err="1" smtClean="0">
                <a:latin typeface="Times New Roman" pitchFamily="18" charset="0"/>
                <a:cs typeface="Times New Roman" pitchFamily="18" charset="0"/>
              </a:rPr>
              <a:t>arts-patiënt</a:t>
            </a: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 wordt een andere arts</a:t>
            </a:r>
          </a:p>
          <a:p>
            <a:pPr>
              <a:buBlip>
                <a:blip r:embed="rId2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De arts heeft een huisarts nodig</a:t>
            </a:r>
          </a:p>
          <a:p>
            <a:pPr>
              <a:buBlip>
                <a:blip r:embed="rId2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De patiënt van de chronisch zieke arts</a:t>
            </a:r>
          </a:p>
          <a:p>
            <a:pPr>
              <a:buBlip>
                <a:blip r:embed="rId2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De arts van de arts</a:t>
            </a:r>
          </a:p>
          <a:p>
            <a:pPr>
              <a:buBlip>
                <a:blip r:embed="rId2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Spelregels voor de kwaliteit van zorg</a:t>
            </a:r>
          </a:p>
          <a:p>
            <a:pPr lvl="1">
              <a:buBlip>
                <a:blip r:embed="rId2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Voor alle betrokkenen</a:t>
            </a:r>
          </a:p>
          <a:p>
            <a:pPr lvl="1">
              <a:buBlip>
                <a:blip r:embed="rId2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Voor de geconsulteerde arts</a:t>
            </a:r>
          </a:p>
          <a:p>
            <a:pPr lvl="1">
              <a:buBlip>
                <a:blip r:embed="rId2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Voor de arts die ook patiënt is</a:t>
            </a:r>
          </a:p>
          <a:p>
            <a:pPr lvl="1">
              <a:buBlip>
                <a:blip r:embed="rId2"/>
              </a:buBlip>
            </a:pPr>
            <a:endParaRPr lang="nl-BE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endParaRPr lang="nl-BE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Blip>
                <a:blip r:embed="rId2"/>
              </a:buBlip>
            </a:pPr>
            <a:endParaRPr lang="nl-BE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204864"/>
            <a:ext cx="66770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2FBAE5"/>
          </a:solidFill>
        </p:spPr>
        <p:txBody>
          <a:bodyPr>
            <a:norm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Door de ogen van de patiënt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Hoofdstuk 9</a:t>
            </a:r>
          </a:p>
          <a:p>
            <a:r>
              <a:rPr lang="en-US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Annemie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Vandermeulen</a:t>
            </a:r>
            <a:endParaRPr 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u="sng" dirty="0" smtClean="0">
                <a:solidFill>
                  <a:srgbClr val="2FBAE5"/>
                </a:solidFill>
                <a:latin typeface="Arial" pitchFamily="34" charset="0"/>
                <a:cs typeface="Arial" pitchFamily="34" charset="0"/>
              </a:rPr>
              <a:t>Inhoudsopgave</a:t>
            </a:r>
            <a:endParaRPr lang="en-US" u="sng" dirty="0">
              <a:solidFill>
                <a:srgbClr val="2FBAE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77500" lnSpcReduction="20000"/>
          </a:bodyPr>
          <a:lstStyle/>
          <a:p>
            <a:pPr>
              <a:buBlip>
                <a:blip r:embed="rId2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Hoe als individu staande blijven? Proeven van de essentie</a:t>
            </a:r>
          </a:p>
          <a:p>
            <a:pPr>
              <a:buBlip>
                <a:blip r:embed="rId2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Verbinding met de bron: </a:t>
            </a:r>
            <a:r>
              <a:rPr lang="nl-BE" dirty="0" err="1" smtClean="0">
                <a:latin typeface="Times New Roman" pitchFamily="18" charset="0"/>
                <a:cs typeface="Times New Roman" pitchFamily="18" charset="0"/>
              </a:rPr>
              <a:t>re-member</a:t>
            </a: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 waar het begon</a:t>
            </a:r>
          </a:p>
          <a:p>
            <a:pPr>
              <a:buBlip>
                <a:blip r:embed="rId2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Verbinding als binding met de zaak en jezelf</a:t>
            </a:r>
          </a:p>
          <a:p>
            <a:pPr>
              <a:buBlip>
                <a:blip r:embed="rId2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Verbinding van mijn wonden</a:t>
            </a:r>
          </a:p>
          <a:p>
            <a:pPr>
              <a:buBlip>
                <a:blip r:embed="rId2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Verbinding van geest en lichaam bij beslissingen</a:t>
            </a:r>
          </a:p>
          <a:p>
            <a:pPr>
              <a:buBlip>
                <a:blip r:embed="rId2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Verbinding met je dodehoekspiegel</a:t>
            </a:r>
          </a:p>
          <a:p>
            <a:pPr>
              <a:buBlip>
                <a:blip r:embed="rId2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Verbinding met de </a:t>
            </a:r>
            <a:r>
              <a:rPr lang="nl-BE" dirty="0" err="1" smtClean="0">
                <a:latin typeface="Times New Roman" pitchFamily="18" charset="0"/>
                <a:cs typeface="Times New Roman" pitchFamily="18" charset="0"/>
              </a:rPr>
              <a:t>zwaksten</a:t>
            </a:r>
            <a:endParaRPr lang="nl-BE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Verbinding met de ander die je doet lijden</a:t>
            </a:r>
          </a:p>
          <a:p>
            <a:pPr lvl="1">
              <a:buBlip>
                <a:blip r:embed="rId2"/>
              </a:buBlip>
            </a:pPr>
            <a:r>
              <a:rPr lang="nl-BE" dirty="0" err="1" smtClean="0">
                <a:latin typeface="Times New Roman" pitchFamily="18" charset="0"/>
                <a:cs typeface="Times New Roman" pitchFamily="18" charset="0"/>
              </a:rPr>
              <a:t>Lijden-zonder</a:t>
            </a:r>
            <a:endParaRPr lang="nl-BE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Blip>
                <a:blip r:embed="rId2"/>
              </a:buBlip>
            </a:pPr>
            <a:r>
              <a:rPr lang="nl-BE" dirty="0" err="1" smtClean="0">
                <a:latin typeface="Times New Roman" pitchFamily="18" charset="0"/>
                <a:cs typeface="Times New Roman" pitchFamily="18" charset="0"/>
              </a:rPr>
              <a:t>Lijden-tegen</a:t>
            </a:r>
            <a:endParaRPr lang="nl-BE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Blip>
                <a:blip r:embed="rId2"/>
              </a:buBlip>
            </a:pPr>
            <a:r>
              <a:rPr lang="nl-BE" dirty="0" err="1" smtClean="0">
                <a:latin typeface="Times New Roman" pitchFamily="18" charset="0"/>
                <a:cs typeface="Times New Roman" pitchFamily="18" charset="0"/>
              </a:rPr>
              <a:t>Lijden-met</a:t>
            </a:r>
            <a:endParaRPr lang="nl-BE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Verbinding met de armen in de wereld</a:t>
            </a:r>
          </a:p>
          <a:p>
            <a:pPr>
              <a:buBlip>
                <a:blip r:embed="rId2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Verbinding door humor</a:t>
            </a:r>
          </a:p>
          <a:p>
            <a:pPr>
              <a:buBlip>
                <a:blip r:embed="rId2"/>
              </a:buBlip>
            </a:pPr>
            <a:endParaRPr lang="nl-BE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Blip>
                <a:blip r:embed="rId2"/>
              </a:buBlip>
            </a:pPr>
            <a:endParaRPr lang="nl-BE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u="sng" dirty="0" smtClean="0">
                <a:solidFill>
                  <a:srgbClr val="2FBAE5"/>
                </a:solidFill>
                <a:latin typeface="Arial" pitchFamily="34" charset="0"/>
                <a:cs typeface="Arial" pitchFamily="34" charset="0"/>
              </a:rPr>
              <a:t>Inhoudsopgave</a:t>
            </a:r>
            <a:endParaRPr lang="en-US" u="sng" dirty="0">
              <a:solidFill>
                <a:srgbClr val="2FBAE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De arts als medicijn</a:t>
            </a:r>
          </a:p>
          <a:p>
            <a:pPr>
              <a:buBlip>
                <a:blip r:embed="rId2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Geen twijfel aan de vakbekwaamheid</a:t>
            </a:r>
          </a:p>
          <a:p>
            <a:pPr>
              <a:buBlip>
                <a:blip r:embed="rId2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De mythe van de mondige patiënt</a:t>
            </a:r>
          </a:p>
          <a:p>
            <a:pPr>
              <a:buBlip>
                <a:blip r:embed="rId2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Genezingsproces bepaald door tevredenheid</a:t>
            </a:r>
          </a:p>
          <a:p>
            <a:pPr>
              <a:buBlip>
                <a:blip r:embed="rId2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Relatiemodellen</a:t>
            </a:r>
          </a:p>
          <a:p>
            <a:pPr>
              <a:buBlip>
                <a:blip r:embed="rId2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nl-BE" dirty="0" err="1" smtClean="0">
                <a:latin typeface="Times New Roman" pitchFamily="18" charset="0"/>
                <a:cs typeface="Times New Roman" pitchFamily="18" charset="0"/>
              </a:rPr>
              <a:t>arts-patiëntrelatie</a:t>
            </a: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 in de spreekkamer</a:t>
            </a:r>
          </a:p>
          <a:p>
            <a:pPr>
              <a:buBlip>
                <a:blip r:embed="rId2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De patiënt kan er iets aan doen</a:t>
            </a:r>
          </a:p>
          <a:p>
            <a:pPr>
              <a:buBlip>
                <a:blip r:embed="rId2"/>
              </a:buBlip>
            </a:pPr>
            <a:endParaRPr lang="nl-BE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Blip>
                <a:blip r:embed="rId2"/>
              </a:buBlip>
            </a:pPr>
            <a:endParaRPr lang="nl-BE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6600825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501008"/>
            <a:ext cx="657225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6553200" cy="629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64704"/>
            <a:ext cx="66294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2FBAE5"/>
          </a:solidFill>
        </p:spPr>
        <p:txBody>
          <a:bodyPr/>
          <a:lstStyle/>
          <a:p>
            <a:r>
              <a:rPr lang="nl-BE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Mensbeeld en communicatie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Hoofdstuk 2</a:t>
            </a:r>
          </a:p>
          <a:p>
            <a:r>
              <a:rPr lang="nl-BE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Alfons Marcoen</a:t>
            </a:r>
            <a:endParaRPr 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u="sng" dirty="0" smtClean="0">
                <a:solidFill>
                  <a:srgbClr val="2FBAE5"/>
                </a:solidFill>
                <a:latin typeface="Arial" pitchFamily="34" charset="0"/>
                <a:cs typeface="Arial" pitchFamily="34" charset="0"/>
              </a:rPr>
              <a:t>Inhoudsopgave</a:t>
            </a:r>
            <a:endParaRPr lang="en-US" u="sng" dirty="0">
              <a:solidFill>
                <a:srgbClr val="2FBAE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0000" lnSpcReduction="20000"/>
          </a:bodyPr>
          <a:lstStyle/>
          <a:p>
            <a:pPr>
              <a:buBlip>
                <a:blip r:embed="rId2"/>
              </a:buBlip>
            </a:pPr>
            <a:r>
              <a:rPr lang="nl-BE" sz="2900" dirty="0" smtClean="0">
                <a:latin typeface="Times New Roman" pitchFamily="18" charset="0"/>
                <a:cs typeface="Times New Roman" pitchFamily="18" charset="0"/>
              </a:rPr>
              <a:t>Beeldvorming bepaalt het contact</a:t>
            </a:r>
          </a:p>
          <a:p>
            <a:pPr>
              <a:buBlip>
                <a:blip r:embed="rId2"/>
              </a:buBlip>
            </a:pPr>
            <a:r>
              <a:rPr lang="nl-BE" sz="2900" dirty="0" smtClean="0">
                <a:latin typeface="Times New Roman" pitchFamily="18" charset="0"/>
                <a:cs typeface="Times New Roman" pitchFamily="18" charset="0"/>
              </a:rPr>
              <a:t>Echt zien, luisteren en spreken</a:t>
            </a:r>
          </a:p>
          <a:p>
            <a:pPr lvl="1">
              <a:buBlip>
                <a:blip r:embed="rId2"/>
              </a:buBlip>
            </a:pPr>
            <a:r>
              <a:rPr lang="nl-BE" sz="2900" dirty="0" smtClean="0">
                <a:latin typeface="Times New Roman" pitchFamily="18" charset="0"/>
                <a:cs typeface="Times New Roman" pitchFamily="18" charset="0"/>
              </a:rPr>
              <a:t>Echt zien</a:t>
            </a:r>
          </a:p>
          <a:p>
            <a:pPr lvl="1">
              <a:buBlip>
                <a:blip r:embed="rId2"/>
              </a:buBlip>
            </a:pPr>
            <a:r>
              <a:rPr lang="nl-BE" sz="2900" dirty="0" smtClean="0">
                <a:latin typeface="Times New Roman" pitchFamily="18" charset="0"/>
                <a:cs typeface="Times New Roman" pitchFamily="18" charset="0"/>
              </a:rPr>
              <a:t>Echt luisteren</a:t>
            </a:r>
          </a:p>
          <a:p>
            <a:pPr lvl="1">
              <a:buBlip>
                <a:blip r:embed="rId2"/>
              </a:buBlip>
            </a:pPr>
            <a:r>
              <a:rPr lang="nl-BE" sz="2900" dirty="0" smtClean="0">
                <a:latin typeface="Times New Roman" pitchFamily="18" charset="0"/>
                <a:cs typeface="Times New Roman" pitchFamily="18" charset="0"/>
              </a:rPr>
              <a:t>Echt spreken</a:t>
            </a:r>
          </a:p>
          <a:p>
            <a:pPr>
              <a:buBlip>
                <a:blip r:embed="rId2"/>
              </a:buBlip>
            </a:pPr>
            <a:r>
              <a:rPr lang="nl-BE" sz="2900" dirty="0" smtClean="0">
                <a:latin typeface="Times New Roman" pitchFamily="18" charset="0"/>
                <a:cs typeface="Times New Roman" pitchFamily="18" charset="0"/>
              </a:rPr>
              <a:t>Mensbeeld</a:t>
            </a:r>
          </a:p>
          <a:p>
            <a:pPr lvl="1">
              <a:buBlip>
                <a:blip r:embed="rId2"/>
              </a:buBlip>
            </a:pPr>
            <a:r>
              <a:rPr lang="nl-BE" sz="2900" dirty="0" err="1" smtClean="0">
                <a:latin typeface="Times New Roman" pitchFamily="18" charset="0"/>
                <a:cs typeface="Times New Roman" pitchFamily="18" charset="0"/>
              </a:rPr>
              <a:t>Persoon-in-context</a:t>
            </a:r>
            <a:endParaRPr lang="nl-BE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Blip>
                <a:blip r:embed="rId2"/>
              </a:buBlip>
            </a:pPr>
            <a:r>
              <a:rPr lang="nl-BE" sz="2900" dirty="0" smtClean="0">
                <a:latin typeface="Times New Roman" pitchFamily="18" charset="0"/>
                <a:cs typeface="Times New Roman" pitchFamily="18" charset="0"/>
              </a:rPr>
              <a:t>Groei, behoud en verliesverwerking</a:t>
            </a:r>
          </a:p>
          <a:p>
            <a:pPr lvl="1">
              <a:buBlip>
                <a:blip r:embed="rId2"/>
              </a:buBlip>
            </a:pPr>
            <a:r>
              <a:rPr lang="nl-BE" sz="2900" dirty="0" smtClean="0">
                <a:latin typeface="Times New Roman" pitchFamily="18" charset="0"/>
                <a:cs typeface="Times New Roman" pitchFamily="18" charset="0"/>
              </a:rPr>
              <a:t>Winst en verlies</a:t>
            </a:r>
          </a:p>
          <a:p>
            <a:pPr lvl="1">
              <a:buBlip>
                <a:blip r:embed="rId2"/>
              </a:buBlip>
            </a:pPr>
            <a:r>
              <a:rPr lang="nl-BE" sz="2900" dirty="0" smtClean="0">
                <a:latin typeface="Times New Roman" pitchFamily="18" charset="0"/>
                <a:cs typeface="Times New Roman" pitchFamily="18" charset="0"/>
              </a:rPr>
              <a:t>Zinzoeker en zingever</a:t>
            </a:r>
          </a:p>
          <a:p>
            <a:pPr>
              <a:buBlip>
                <a:blip r:embed="rId2"/>
              </a:buBlip>
            </a:pPr>
            <a:r>
              <a:rPr lang="nl-BE" sz="2900" dirty="0" smtClean="0">
                <a:latin typeface="Times New Roman" pitchFamily="18" charset="0"/>
                <a:cs typeface="Times New Roman" pitchFamily="18" charset="0"/>
              </a:rPr>
              <a:t>Ouderenbeeld</a:t>
            </a:r>
          </a:p>
          <a:p>
            <a:pPr lvl="1">
              <a:buBlip>
                <a:blip r:embed="rId2"/>
              </a:buBlip>
            </a:pPr>
            <a:r>
              <a:rPr lang="nl-BE" sz="2900" dirty="0" smtClean="0">
                <a:latin typeface="Times New Roman" pitchFamily="18" charset="0"/>
                <a:cs typeface="Times New Roman" pitchFamily="18" charset="0"/>
              </a:rPr>
              <a:t>Negatieve stereotypen en emotionele vooroordelen</a:t>
            </a:r>
          </a:p>
          <a:p>
            <a:pPr lvl="1">
              <a:buBlip>
                <a:blip r:embed="rId2"/>
              </a:buBlip>
            </a:pPr>
            <a:r>
              <a:rPr lang="nl-BE" sz="2900" dirty="0" smtClean="0">
                <a:latin typeface="Times New Roman" pitchFamily="18" charset="0"/>
                <a:cs typeface="Times New Roman" pitchFamily="18" charset="0"/>
              </a:rPr>
              <a:t>Geleefd, gesproken en besproken ouderenbeeld</a:t>
            </a:r>
          </a:p>
          <a:p>
            <a:pPr lvl="1">
              <a:buBlip>
                <a:blip r:embed="rId2"/>
              </a:buBlip>
            </a:pPr>
            <a:r>
              <a:rPr lang="nl-BE" sz="2900" dirty="0" smtClean="0">
                <a:latin typeface="Times New Roman" pitchFamily="18" charset="0"/>
                <a:cs typeface="Times New Roman" pitchFamily="18" charset="0"/>
              </a:rPr>
              <a:t>Van deficitmodel en </a:t>
            </a:r>
            <a:r>
              <a:rPr lang="nl-BE" sz="2900" dirty="0" err="1" smtClean="0">
                <a:latin typeface="Times New Roman" pitchFamily="18" charset="0"/>
                <a:cs typeface="Times New Roman" pitchFamily="18" charset="0"/>
              </a:rPr>
              <a:t>rust-roestmodel</a:t>
            </a:r>
            <a:r>
              <a:rPr lang="nl-BE" sz="2900" dirty="0" smtClean="0">
                <a:latin typeface="Times New Roman" pitchFamily="18" charset="0"/>
                <a:cs typeface="Times New Roman" pitchFamily="18" charset="0"/>
              </a:rPr>
              <a:t> naar competentiemodel</a:t>
            </a:r>
          </a:p>
          <a:p>
            <a:pPr>
              <a:buBlip>
                <a:blip r:embed="rId2"/>
              </a:buBlip>
            </a:pPr>
            <a:r>
              <a:rPr lang="nl-BE" sz="2900" dirty="0" smtClean="0">
                <a:latin typeface="Times New Roman" pitchFamily="18" charset="0"/>
                <a:cs typeface="Times New Roman" pitchFamily="18" charset="0"/>
              </a:rPr>
              <a:t>Professioneel engagement: zingeving en waardebeleving</a:t>
            </a:r>
          </a:p>
          <a:p>
            <a:pPr>
              <a:buBlip>
                <a:blip r:embed="rId2"/>
              </a:buBlip>
            </a:pPr>
            <a:r>
              <a:rPr lang="nl-BE" sz="2900" dirty="0" smtClean="0">
                <a:latin typeface="Times New Roman" pitchFamily="18" charset="0"/>
                <a:cs typeface="Times New Roman" pitchFamily="18" charset="0"/>
              </a:rPr>
              <a:t>Toetsstenen voor kwaliteit</a:t>
            </a:r>
          </a:p>
          <a:p>
            <a:pPr lvl="1">
              <a:buBlip>
                <a:blip r:embed="rId2"/>
              </a:buBlip>
            </a:pPr>
            <a:endParaRPr lang="nl-BE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132856"/>
            <a:ext cx="7772400" cy="1470025"/>
          </a:xfrm>
          <a:solidFill>
            <a:srgbClr val="2FBAE5"/>
          </a:solidFill>
        </p:spPr>
        <p:txBody>
          <a:bodyPr/>
          <a:lstStyle/>
          <a:p>
            <a:r>
              <a:rPr lang="nl-B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Overdracht en </a:t>
            </a:r>
            <a:r>
              <a:rPr lang="nl-BE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tegenoverdracht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Hoofdstuk 3</a:t>
            </a:r>
          </a:p>
          <a:p>
            <a:r>
              <a:rPr lang="fr-FR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Marc </a:t>
            </a:r>
            <a:r>
              <a:rPr lang="fr-FR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Hebbrecht</a:t>
            </a:r>
            <a:endParaRPr 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u="sng" dirty="0" smtClean="0">
                <a:solidFill>
                  <a:srgbClr val="2FBAE5"/>
                </a:solidFill>
                <a:latin typeface="Arial" pitchFamily="34" charset="0"/>
                <a:cs typeface="Arial" pitchFamily="34" charset="0"/>
              </a:rPr>
              <a:t>Inhoudsopgave</a:t>
            </a:r>
            <a:endParaRPr lang="en-US" u="sng" dirty="0">
              <a:solidFill>
                <a:srgbClr val="2FBAE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637112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nl-BE" sz="2000" dirty="0" smtClean="0">
                <a:latin typeface="Times New Roman" pitchFamily="18" charset="0"/>
                <a:cs typeface="Times New Roman" pitchFamily="18" charset="0"/>
              </a:rPr>
              <a:t>Emotionele en seksuele reacties in de hulpverleningsrelatie</a:t>
            </a:r>
          </a:p>
          <a:p>
            <a:pPr>
              <a:buBlip>
                <a:blip r:embed="rId2"/>
              </a:buBlip>
            </a:pPr>
            <a:r>
              <a:rPr lang="nl-BE" sz="2000" dirty="0" smtClean="0">
                <a:latin typeface="Times New Roman" pitchFamily="18" charset="0"/>
                <a:cs typeface="Times New Roman" pitchFamily="18" charset="0"/>
              </a:rPr>
              <a:t>Overdracht</a:t>
            </a:r>
          </a:p>
          <a:p>
            <a:pPr>
              <a:buBlip>
                <a:blip r:embed="rId2"/>
              </a:buBlip>
            </a:pPr>
            <a:r>
              <a:rPr lang="nl-BE" sz="2000" dirty="0" err="1" smtClean="0">
                <a:latin typeface="Times New Roman" pitchFamily="18" charset="0"/>
                <a:cs typeface="Times New Roman" pitchFamily="18" charset="0"/>
              </a:rPr>
              <a:t>Tegenoverdracht</a:t>
            </a:r>
            <a:endParaRPr lang="nl-BE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nl-BE" sz="2000" dirty="0" smtClean="0">
                <a:latin typeface="Times New Roman" pitchFamily="18" charset="0"/>
                <a:cs typeface="Times New Roman" pitchFamily="18" charset="0"/>
              </a:rPr>
              <a:t>Projectieve identificatie</a:t>
            </a:r>
          </a:p>
          <a:p>
            <a:pPr>
              <a:buBlip>
                <a:blip r:embed="rId2"/>
              </a:buBlip>
            </a:pPr>
            <a:r>
              <a:rPr lang="nl-BE" sz="2000" dirty="0" smtClean="0">
                <a:latin typeface="Times New Roman" pitchFamily="18" charset="0"/>
                <a:cs typeface="Times New Roman" pitchFamily="18" charset="0"/>
              </a:rPr>
              <a:t>De complexiteit van de therapeutische relatie</a:t>
            </a:r>
          </a:p>
          <a:p>
            <a:pPr>
              <a:buBlip>
                <a:blip r:embed="rId2"/>
              </a:buBlip>
            </a:pPr>
            <a:r>
              <a:rPr lang="nl-BE" sz="2000" dirty="0" smtClean="0">
                <a:latin typeface="Times New Roman" pitchFamily="18" charset="0"/>
                <a:cs typeface="Times New Roman" pitchFamily="18" charset="0"/>
              </a:rPr>
              <a:t>Erotische overdracht en </a:t>
            </a:r>
            <a:r>
              <a:rPr lang="nl-BE" sz="2000" dirty="0" err="1" smtClean="0">
                <a:latin typeface="Times New Roman" pitchFamily="18" charset="0"/>
                <a:cs typeface="Times New Roman" pitchFamily="18" charset="0"/>
              </a:rPr>
              <a:t>tegenoverdracht</a:t>
            </a:r>
            <a:r>
              <a:rPr lang="nl-BE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Blip>
                <a:blip r:embed="rId2"/>
              </a:buBlip>
            </a:pPr>
            <a:r>
              <a:rPr lang="nl-BE" sz="2000" dirty="0" smtClean="0">
                <a:latin typeface="Times New Roman" pitchFamily="18" charset="0"/>
                <a:cs typeface="Times New Roman" pitchFamily="18" charset="0"/>
              </a:rPr>
              <a:t>Adequaat omgaan met overdracht en </a:t>
            </a:r>
            <a:r>
              <a:rPr lang="nl-BE" sz="2000" dirty="0" err="1" smtClean="0">
                <a:latin typeface="Times New Roman" pitchFamily="18" charset="0"/>
                <a:cs typeface="Times New Roman" pitchFamily="18" charset="0"/>
              </a:rPr>
              <a:t>tegenoverdracht</a:t>
            </a:r>
            <a:endParaRPr lang="nl-BE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Blip>
                <a:blip r:embed="rId2"/>
              </a:buBlip>
            </a:pPr>
            <a:r>
              <a:rPr lang="nl-BE" sz="1600" dirty="0" smtClean="0">
                <a:latin typeface="Times New Roman" pitchFamily="18" charset="0"/>
                <a:cs typeface="Times New Roman" pitchFamily="18" charset="0"/>
              </a:rPr>
              <a:t>In de relatie en bij lichamelijk onderzoek</a:t>
            </a:r>
          </a:p>
          <a:p>
            <a:pPr lvl="1">
              <a:buBlip>
                <a:blip r:embed="rId2"/>
              </a:buBlip>
            </a:pPr>
            <a:r>
              <a:rPr lang="nl-BE" sz="1600" dirty="0" smtClean="0">
                <a:latin typeface="Times New Roman" pitchFamily="18" charset="0"/>
                <a:cs typeface="Times New Roman" pitchFamily="18" charset="0"/>
              </a:rPr>
              <a:t>Met betrekking tot medicatie</a:t>
            </a:r>
          </a:p>
          <a:p>
            <a:pPr lvl="1">
              <a:buBlip>
                <a:blip r:embed="rId2"/>
              </a:buBlip>
            </a:pPr>
            <a:r>
              <a:rPr lang="nl-BE" sz="1600" dirty="0" smtClean="0">
                <a:latin typeface="Times New Roman" pitchFamily="18" charset="0"/>
                <a:cs typeface="Times New Roman" pitchFamily="18" charset="0"/>
              </a:rPr>
              <a:t>Bij depressie</a:t>
            </a:r>
          </a:p>
          <a:p>
            <a:pPr>
              <a:buBlip>
                <a:blip r:embed="rId2"/>
              </a:buBlip>
            </a:pPr>
            <a:r>
              <a:rPr lang="nl-BE" sz="2000" dirty="0" smtClean="0">
                <a:latin typeface="Times New Roman" pitchFamily="18" charset="0"/>
                <a:cs typeface="Times New Roman" pitchFamily="18" charset="0"/>
              </a:rPr>
              <a:t>In voeling met de grenzen van de therapeutische rol</a:t>
            </a:r>
          </a:p>
          <a:p>
            <a:pPr>
              <a:buBlip>
                <a:blip r:embed="rId2"/>
              </a:buBlip>
            </a:pPr>
            <a:r>
              <a:rPr lang="nl-BE" sz="2000" dirty="0" smtClean="0">
                <a:latin typeface="Times New Roman" pitchFamily="18" charset="0"/>
                <a:cs typeface="Times New Roman" pitchFamily="18" charset="0"/>
              </a:rPr>
              <a:t>Inzicht leidt tot kwaliteit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2FBAE5"/>
          </a:solidFill>
        </p:spPr>
        <p:txBody>
          <a:bodyPr/>
          <a:lstStyle/>
          <a:p>
            <a:r>
              <a:rPr lang="nl-BE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Burn-out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Hoofdstuk 4</a:t>
            </a:r>
          </a:p>
          <a:p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Manu </a:t>
            </a:r>
            <a:r>
              <a:rPr lang="en-US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Keirse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Lien </a:t>
            </a:r>
            <a:r>
              <a:rPr lang="en-US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Keirse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Wouter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Keirse</a:t>
            </a:r>
            <a:endParaRPr 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u="sng" dirty="0" smtClean="0">
                <a:solidFill>
                  <a:srgbClr val="2FBAE5"/>
                </a:solidFill>
                <a:latin typeface="Arial" pitchFamily="34" charset="0"/>
                <a:cs typeface="Arial" pitchFamily="34" charset="0"/>
              </a:rPr>
              <a:t>Inhoudsopgave</a:t>
            </a:r>
            <a:endParaRPr lang="en-US" u="sng" dirty="0">
              <a:solidFill>
                <a:srgbClr val="2FBAE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664" y="1356792"/>
            <a:ext cx="8939336" cy="5168552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nl-BE" sz="1900" dirty="0" smtClean="0">
                <a:latin typeface="Times New Roman" pitchFamily="18" charset="0"/>
                <a:cs typeface="Times New Roman" pitchFamily="18" charset="0"/>
              </a:rPr>
              <a:t>Meer weten kan helpen</a:t>
            </a:r>
          </a:p>
          <a:p>
            <a:pPr>
              <a:buBlip>
                <a:blip r:embed="rId2"/>
              </a:buBlip>
            </a:pPr>
            <a:r>
              <a:rPr lang="nl-BE" sz="1900" dirty="0" err="1" smtClean="0">
                <a:latin typeface="Times New Roman" pitchFamily="18" charset="0"/>
                <a:cs typeface="Times New Roman" pitchFamily="18" charset="0"/>
              </a:rPr>
              <a:t>Burn-out</a:t>
            </a:r>
            <a:r>
              <a:rPr lang="nl-BE" sz="1900" dirty="0" smtClean="0">
                <a:latin typeface="Times New Roman" pitchFamily="18" charset="0"/>
                <a:cs typeface="Times New Roman" pitchFamily="18" charset="0"/>
              </a:rPr>
              <a:t> is geen depressie</a:t>
            </a:r>
          </a:p>
          <a:p>
            <a:pPr>
              <a:buBlip>
                <a:blip r:embed="rId2"/>
              </a:buBlip>
            </a:pPr>
            <a:r>
              <a:rPr lang="nl-BE" sz="1900" dirty="0" smtClean="0">
                <a:latin typeface="Times New Roman" pitchFamily="18" charset="0"/>
                <a:cs typeface="Times New Roman" pitchFamily="18" charset="0"/>
              </a:rPr>
              <a:t>Waaraan ligt het</a:t>
            </a:r>
          </a:p>
          <a:p>
            <a:pPr>
              <a:buBlip>
                <a:blip r:embed="rId2"/>
              </a:buBlip>
            </a:pPr>
            <a:r>
              <a:rPr lang="nl-BE" sz="1900" dirty="0" smtClean="0">
                <a:latin typeface="Times New Roman" pitchFamily="18" charset="0"/>
                <a:cs typeface="Times New Roman" pitchFamily="18" charset="0"/>
              </a:rPr>
              <a:t>Werken met mensen als bron van </a:t>
            </a:r>
            <a:r>
              <a:rPr lang="nl-BE" sz="1900" dirty="0" err="1" smtClean="0">
                <a:latin typeface="Times New Roman" pitchFamily="18" charset="0"/>
                <a:cs typeface="Times New Roman" pitchFamily="18" charset="0"/>
              </a:rPr>
              <a:t>burn-out</a:t>
            </a:r>
            <a:endParaRPr lang="nl-BE" sz="19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Blip>
                <a:blip r:embed="rId2"/>
              </a:buBlip>
            </a:pPr>
            <a:r>
              <a:rPr lang="nl-BE" sz="1900" dirty="0" smtClean="0">
                <a:latin typeface="Times New Roman" pitchFamily="18" charset="0"/>
                <a:cs typeface="Times New Roman" pitchFamily="18" charset="0"/>
              </a:rPr>
              <a:t>Concentratie op de minder positieve kant van mensen</a:t>
            </a:r>
          </a:p>
          <a:p>
            <a:pPr lvl="1">
              <a:buBlip>
                <a:blip r:embed="rId2"/>
              </a:buBlip>
            </a:pPr>
            <a:r>
              <a:rPr lang="nl-BE" sz="1900" dirty="0" smtClean="0">
                <a:latin typeface="Times New Roman" pitchFamily="18" charset="0"/>
                <a:cs typeface="Times New Roman" pitchFamily="18" charset="0"/>
              </a:rPr>
              <a:t>De aard van de patiënten</a:t>
            </a:r>
          </a:p>
          <a:p>
            <a:pPr lvl="1">
              <a:buBlip>
                <a:blip r:embed="rId2"/>
              </a:buBlip>
            </a:pPr>
            <a:r>
              <a:rPr lang="nl-BE" sz="1900" dirty="0" smtClean="0">
                <a:latin typeface="Times New Roman" pitchFamily="18" charset="0"/>
                <a:cs typeface="Times New Roman" pitchFamily="18" charset="0"/>
              </a:rPr>
              <a:t>De spelregels</a:t>
            </a:r>
          </a:p>
          <a:p>
            <a:pPr lvl="1">
              <a:buBlip>
                <a:blip r:embed="rId2"/>
              </a:buBlip>
            </a:pPr>
            <a:r>
              <a:rPr lang="nl-BE" sz="1900" dirty="0" smtClean="0">
                <a:latin typeface="Times New Roman" pitchFamily="18" charset="0"/>
                <a:cs typeface="Times New Roman" pitchFamily="18" charset="0"/>
              </a:rPr>
              <a:t>Het zou mij kunnen overkomen</a:t>
            </a:r>
          </a:p>
          <a:p>
            <a:pPr lvl="1">
              <a:buBlip>
                <a:blip r:embed="rId2"/>
              </a:buBlip>
            </a:pPr>
            <a:r>
              <a:rPr lang="nl-BE" sz="1900" dirty="0" smtClean="0">
                <a:latin typeface="Times New Roman" pitchFamily="18" charset="0"/>
                <a:cs typeface="Times New Roman" pitchFamily="18" charset="0"/>
              </a:rPr>
              <a:t>Te intense betrokkenheid</a:t>
            </a:r>
          </a:p>
          <a:p>
            <a:pPr>
              <a:buBlip>
                <a:blip r:embed="rId2"/>
              </a:buBlip>
            </a:pPr>
            <a:r>
              <a:rPr lang="nl-BE" sz="1900" dirty="0" smtClean="0">
                <a:latin typeface="Times New Roman" pitchFamily="18" charset="0"/>
                <a:cs typeface="Times New Roman" pitchFamily="18" charset="0"/>
              </a:rPr>
              <a:t>De werkorganisatie als bron van </a:t>
            </a:r>
            <a:r>
              <a:rPr lang="nl-BE" sz="1900" dirty="0" err="1" smtClean="0">
                <a:latin typeface="Times New Roman" pitchFamily="18" charset="0"/>
                <a:cs typeface="Times New Roman" pitchFamily="18" charset="0"/>
              </a:rPr>
              <a:t>burn-out</a:t>
            </a:r>
            <a:endParaRPr lang="nl-BE" sz="19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Blip>
                <a:blip r:embed="rId2"/>
              </a:buBlip>
            </a:pPr>
            <a:r>
              <a:rPr lang="nl-BE" sz="1900" dirty="0" smtClean="0">
                <a:latin typeface="Times New Roman" pitchFamily="18" charset="0"/>
                <a:cs typeface="Times New Roman" pitchFamily="18" charset="0"/>
              </a:rPr>
              <a:t>Te veel, te snel</a:t>
            </a:r>
          </a:p>
          <a:p>
            <a:pPr lvl="1">
              <a:buBlip>
                <a:blip r:embed="rId2"/>
              </a:buBlip>
            </a:pPr>
            <a:r>
              <a:rPr lang="nl-BE" sz="1900" dirty="0" smtClean="0">
                <a:latin typeface="Times New Roman" pitchFamily="18" charset="0"/>
                <a:cs typeface="Times New Roman" pitchFamily="18" charset="0"/>
              </a:rPr>
              <a:t>Gebrek aan zelfbepaling</a:t>
            </a:r>
          </a:p>
          <a:p>
            <a:pPr lvl="1">
              <a:buBlip>
                <a:blip r:embed="rId2"/>
              </a:buBlip>
            </a:pPr>
            <a:r>
              <a:rPr lang="nl-BE" sz="1900" dirty="0" smtClean="0">
                <a:latin typeface="Times New Roman" pitchFamily="18" charset="0"/>
                <a:cs typeface="Times New Roman" pitchFamily="18" charset="0"/>
              </a:rPr>
              <a:t>Intercollegiale contacten</a:t>
            </a:r>
          </a:p>
          <a:p>
            <a:pPr lvl="1">
              <a:buBlip>
                <a:blip r:embed="rId2"/>
              </a:buBlip>
            </a:pPr>
            <a:r>
              <a:rPr lang="nl-BE" sz="1900" dirty="0" smtClean="0">
                <a:latin typeface="Times New Roman" pitchFamily="18" charset="0"/>
                <a:cs typeface="Times New Roman" pitchFamily="18" charset="0"/>
              </a:rPr>
              <a:t>De kwaliteit van de leiding</a:t>
            </a:r>
          </a:p>
          <a:p>
            <a:pPr lvl="1">
              <a:buBlip>
                <a:blip r:embed="rId2"/>
              </a:buBlip>
            </a:pPr>
            <a:r>
              <a:rPr lang="nl-BE" sz="1900" dirty="0" smtClean="0">
                <a:latin typeface="Times New Roman" pitchFamily="18" charset="0"/>
                <a:cs typeface="Times New Roman" pitchFamily="18" charset="0"/>
              </a:rPr>
              <a:t>Regels en procedures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686</Words>
  <Application>Microsoft Office PowerPoint</Application>
  <PresentationFormat>Diavoorstelling (4:3)</PresentationFormat>
  <Paragraphs>169</Paragraphs>
  <Slides>33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33</vt:i4>
      </vt:variant>
    </vt:vector>
  </HeadingPairs>
  <TitlesOfParts>
    <vt:vector size="34" baseType="lpstr">
      <vt:lpstr>Office Theme</vt:lpstr>
      <vt:lpstr>PowerPoint-presentatie</vt:lpstr>
      <vt:lpstr>Persoonlijke verdieping als bron van kracht</vt:lpstr>
      <vt:lpstr>Inhoudsopgave</vt:lpstr>
      <vt:lpstr>Mensbeeld en communicatie</vt:lpstr>
      <vt:lpstr>Inhoudsopgave</vt:lpstr>
      <vt:lpstr>Overdracht en tegenoverdracht</vt:lpstr>
      <vt:lpstr>Inhoudsopgave</vt:lpstr>
      <vt:lpstr>Burn-out</vt:lpstr>
      <vt:lpstr>Inhoudsopgave</vt:lpstr>
      <vt:lpstr>Inhoudsopgave</vt:lpstr>
      <vt:lpstr>PowerPoint-presentatie</vt:lpstr>
      <vt:lpstr>PowerPoint-presentatie</vt:lpstr>
      <vt:lpstr>Promotie van de praktijk</vt:lpstr>
      <vt:lpstr>Inhoudsopgave</vt:lpstr>
      <vt:lpstr>PowerPoint-presentatie</vt:lpstr>
      <vt:lpstr>PowerPoint-presentatie</vt:lpstr>
      <vt:lpstr>PowerPoint-presentatie</vt:lpstr>
      <vt:lpstr>PowerPoint-presentatie</vt:lpstr>
      <vt:lpstr>Omgaan met onzekerheid</vt:lpstr>
      <vt:lpstr>Inhoudsopgave</vt:lpstr>
      <vt:lpstr>PowerPoint-presentatie</vt:lpstr>
      <vt:lpstr>PowerPoint-presentatie</vt:lpstr>
      <vt:lpstr>De virtuele derde partner in de spreekkamer</vt:lpstr>
      <vt:lpstr>Inhoudsopgave</vt:lpstr>
      <vt:lpstr>PowerPoint-presentatie</vt:lpstr>
      <vt:lpstr>De dokter is ziek</vt:lpstr>
      <vt:lpstr>Inhoudsopgave</vt:lpstr>
      <vt:lpstr>PowerPoint-presentatie</vt:lpstr>
      <vt:lpstr>Door de ogen van de patiënt</vt:lpstr>
      <vt:lpstr>Inhoudsopgave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Bianca Oosthoek</dc:creator>
  <cp:lastModifiedBy>Line Tuymans</cp:lastModifiedBy>
  <cp:revision>52</cp:revision>
  <dcterms:created xsi:type="dcterms:W3CDTF">2013-06-10T07:13:56Z</dcterms:created>
  <dcterms:modified xsi:type="dcterms:W3CDTF">2013-09-27T08:36:36Z</dcterms:modified>
</cp:coreProperties>
</file>