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2" r:id="rId26"/>
    <p:sldId id="283" r:id="rId27"/>
    <p:sldId id="284" r:id="rId28"/>
    <p:sldId id="320" r:id="rId29"/>
    <p:sldId id="285" r:id="rId30"/>
    <p:sldId id="286" r:id="rId31"/>
    <p:sldId id="287" r:id="rId32"/>
    <p:sldId id="288" r:id="rId33"/>
    <p:sldId id="321" r:id="rId34"/>
    <p:sldId id="290" r:id="rId35"/>
    <p:sldId id="291" r:id="rId36"/>
    <p:sldId id="292" r:id="rId37"/>
    <p:sldId id="293" r:id="rId38"/>
    <p:sldId id="294" r:id="rId39"/>
    <p:sldId id="295" r:id="rId40"/>
    <p:sldId id="322"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12192000" cy="6858000"/>
  <p:notesSz cx="6858000" cy="9144000"/>
  <p:defaultTextStyle>
    <a:defPPr>
      <a:defRPr lang="nl-B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0" d="100"/>
          <a:sy n="70" d="100"/>
        </p:scale>
        <p:origin x="618"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lvl1pPr>
              <a:defRPr/>
            </a:lvl1pPr>
          </a:lstStyle>
          <a:p>
            <a:pPr>
              <a:defRPr/>
            </a:pPr>
            <a:fld id="{6140D367-9819-4976-A974-095403C862CB}" type="datetimeFigureOut">
              <a:rPr lang="nl-BE"/>
              <a:pPr>
                <a:defRPr/>
              </a:pPr>
              <a:t>21/03/2017</a:t>
            </a:fld>
            <a:endParaRPr lang="nl-BE"/>
          </a:p>
        </p:txBody>
      </p:sp>
      <p:sp>
        <p:nvSpPr>
          <p:cNvPr id="5" name="Tijdelijke aanduiding voor voettekst 4"/>
          <p:cNvSpPr>
            <a:spLocks noGrp="1"/>
          </p:cNvSpPr>
          <p:nvPr>
            <p:ph type="ftr" sz="quarter" idx="11"/>
          </p:nvPr>
        </p:nvSpPr>
        <p:spPr/>
        <p:txBody>
          <a:bodyPr/>
          <a:lstStyle>
            <a:lvl1pPr>
              <a:defRPr/>
            </a:lvl1pPr>
          </a:lstStyle>
          <a:p>
            <a:pPr>
              <a:defRPr/>
            </a:pPr>
            <a:endParaRPr lang="nl-BE"/>
          </a:p>
        </p:txBody>
      </p:sp>
      <p:sp>
        <p:nvSpPr>
          <p:cNvPr id="6" name="Tijdelijke aanduiding voor dianummer 5"/>
          <p:cNvSpPr>
            <a:spLocks noGrp="1"/>
          </p:cNvSpPr>
          <p:nvPr>
            <p:ph type="sldNum" sz="quarter" idx="12"/>
          </p:nvPr>
        </p:nvSpPr>
        <p:spPr/>
        <p:txBody>
          <a:bodyPr/>
          <a:lstStyle>
            <a:lvl1pPr>
              <a:defRPr/>
            </a:lvl1pPr>
          </a:lstStyle>
          <a:p>
            <a:pPr>
              <a:defRPr/>
            </a:pPr>
            <a:fld id="{E6876223-1024-4AC0-83E9-530E51D1BE34}" type="slidenum">
              <a:rPr lang="nl-BE"/>
              <a:pPr>
                <a:defRPr/>
              </a:pPr>
              <a:t>‹nr.›</a:t>
            </a:fld>
            <a:endParaRPr lang="nl-BE"/>
          </a:p>
        </p:txBody>
      </p:sp>
    </p:spTree>
    <p:extLst>
      <p:ext uri="{BB962C8B-B14F-4D97-AF65-F5344CB8AC3E}">
        <p14:creationId xmlns:p14="http://schemas.microsoft.com/office/powerpoint/2010/main" val="4173739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pPr>
              <a:defRPr/>
            </a:pPr>
            <a:fld id="{DEE11176-ADC5-435B-8998-AB0B1DC3D4C8}" type="datetimeFigureOut">
              <a:rPr lang="nl-BE"/>
              <a:pPr>
                <a:defRPr/>
              </a:pPr>
              <a:t>21/03/2017</a:t>
            </a:fld>
            <a:endParaRPr lang="nl-BE"/>
          </a:p>
        </p:txBody>
      </p:sp>
      <p:sp>
        <p:nvSpPr>
          <p:cNvPr id="5" name="Tijdelijke aanduiding voor voettekst 4"/>
          <p:cNvSpPr>
            <a:spLocks noGrp="1"/>
          </p:cNvSpPr>
          <p:nvPr>
            <p:ph type="ftr" sz="quarter" idx="11"/>
          </p:nvPr>
        </p:nvSpPr>
        <p:spPr/>
        <p:txBody>
          <a:bodyPr/>
          <a:lstStyle>
            <a:lvl1pPr>
              <a:defRPr/>
            </a:lvl1pPr>
          </a:lstStyle>
          <a:p>
            <a:pPr>
              <a:defRPr/>
            </a:pPr>
            <a:endParaRPr lang="nl-BE"/>
          </a:p>
        </p:txBody>
      </p:sp>
      <p:sp>
        <p:nvSpPr>
          <p:cNvPr id="6" name="Tijdelijke aanduiding voor dianummer 5"/>
          <p:cNvSpPr>
            <a:spLocks noGrp="1"/>
          </p:cNvSpPr>
          <p:nvPr>
            <p:ph type="sldNum" sz="quarter" idx="12"/>
          </p:nvPr>
        </p:nvSpPr>
        <p:spPr/>
        <p:txBody>
          <a:bodyPr/>
          <a:lstStyle>
            <a:lvl1pPr>
              <a:defRPr/>
            </a:lvl1pPr>
          </a:lstStyle>
          <a:p>
            <a:pPr>
              <a:defRPr/>
            </a:pPr>
            <a:fld id="{B77A36FC-2E1B-4BEB-BF5F-B3B3AEFD0B4E}" type="slidenum">
              <a:rPr lang="nl-BE"/>
              <a:pPr>
                <a:defRPr/>
              </a:pPr>
              <a:t>‹nr.›</a:t>
            </a:fld>
            <a:endParaRPr lang="nl-BE"/>
          </a:p>
        </p:txBody>
      </p:sp>
    </p:spTree>
    <p:extLst>
      <p:ext uri="{BB962C8B-B14F-4D97-AF65-F5344CB8AC3E}">
        <p14:creationId xmlns:p14="http://schemas.microsoft.com/office/powerpoint/2010/main" val="2116798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pPr>
              <a:defRPr/>
            </a:pPr>
            <a:fld id="{42BCE0D1-DFE8-44D5-AC08-9D18E5EAF9FE}" type="datetimeFigureOut">
              <a:rPr lang="nl-BE"/>
              <a:pPr>
                <a:defRPr/>
              </a:pPr>
              <a:t>21/03/2017</a:t>
            </a:fld>
            <a:endParaRPr lang="nl-BE"/>
          </a:p>
        </p:txBody>
      </p:sp>
      <p:sp>
        <p:nvSpPr>
          <p:cNvPr id="5" name="Tijdelijke aanduiding voor voettekst 4"/>
          <p:cNvSpPr>
            <a:spLocks noGrp="1"/>
          </p:cNvSpPr>
          <p:nvPr>
            <p:ph type="ftr" sz="quarter" idx="11"/>
          </p:nvPr>
        </p:nvSpPr>
        <p:spPr/>
        <p:txBody>
          <a:bodyPr/>
          <a:lstStyle>
            <a:lvl1pPr>
              <a:defRPr/>
            </a:lvl1pPr>
          </a:lstStyle>
          <a:p>
            <a:pPr>
              <a:defRPr/>
            </a:pPr>
            <a:endParaRPr lang="nl-BE"/>
          </a:p>
        </p:txBody>
      </p:sp>
      <p:sp>
        <p:nvSpPr>
          <p:cNvPr id="6" name="Tijdelijke aanduiding voor dianummer 5"/>
          <p:cNvSpPr>
            <a:spLocks noGrp="1"/>
          </p:cNvSpPr>
          <p:nvPr>
            <p:ph type="sldNum" sz="quarter" idx="12"/>
          </p:nvPr>
        </p:nvSpPr>
        <p:spPr/>
        <p:txBody>
          <a:bodyPr/>
          <a:lstStyle>
            <a:lvl1pPr>
              <a:defRPr/>
            </a:lvl1pPr>
          </a:lstStyle>
          <a:p>
            <a:pPr>
              <a:defRPr/>
            </a:pPr>
            <a:fld id="{79C7BF54-BEBE-4DB3-B031-8610F2062847}" type="slidenum">
              <a:rPr lang="nl-BE"/>
              <a:pPr>
                <a:defRPr/>
              </a:pPr>
              <a:t>‹nr.›</a:t>
            </a:fld>
            <a:endParaRPr lang="nl-BE"/>
          </a:p>
        </p:txBody>
      </p:sp>
    </p:spTree>
    <p:extLst>
      <p:ext uri="{BB962C8B-B14F-4D97-AF65-F5344CB8AC3E}">
        <p14:creationId xmlns:p14="http://schemas.microsoft.com/office/powerpoint/2010/main" val="1207357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pPr>
              <a:defRPr/>
            </a:pPr>
            <a:fld id="{7279F138-9301-4099-A005-0CAD70A8B959}" type="datetimeFigureOut">
              <a:rPr lang="nl-BE"/>
              <a:pPr>
                <a:defRPr/>
              </a:pPr>
              <a:t>21/03/2017</a:t>
            </a:fld>
            <a:endParaRPr lang="nl-BE"/>
          </a:p>
        </p:txBody>
      </p:sp>
      <p:sp>
        <p:nvSpPr>
          <p:cNvPr id="5" name="Tijdelijke aanduiding voor voettekst 4"/>
          <p:cNvSpPr>
            <a:spLocks noGrp="1"/>
          </p:cNvSpPr>
          <p:nvPr>
            <p:ph type="ftr" sz="quarter" idx="11"/>
          </p:nvPr>
        </p:nvSpPr>
        <p:spPr/>
        <p:txBody>
          <a:bodyPr/>
          <a:lstStyle>
            <a:lvl1pPr>
              <a:defRPr/>
            </a:lvl1pPr>
          </a:lstStyle>
          <a:p>
            <a:pPr>
              <a:defRPr/>
            </a:pPr>
            <a:endParaRPr lang="nl-BE"/>
          </a:p>
        </p:txBody>
      </p:sp>
      <p:sp>
        <p:nvSpPr>
          <p:cNvPr id="6" name="Tijdelijke aanduiding voor dianummer 5"/>
          <p:cNvSpPr>
            <a:spLocks noGrp="1"/>
          </p:cNvSpPr>
          <p:nvPr>
            <p:ph type="sldNum" sz="quarter" idx="12"/>
          </p:nvPr>
        </p:nvSpPr>
        <p:spPr/>
        <p:txBody>
          <a:bodyPr/>
          <a:lstStyle>
            <a:lvl1pPr>
              <a:defRPr/>
            </a:lvl1pPr>
          </a:lstStyle>
          <a:p>
            <a:pPr>
              <a:defRPr/>
            </a:pPr>
            <a:fld id="{BD1237A8-69C9-4965-A595-B3CB892254EB}" type="slidenum">
              <a:rPr lang="nl-BE"/>
              <a:pPr>
                <a:defRPr/>
              </a:pPr>
              <a:t>‹nr.›</a:t>
            </a:fld>
            <a:endParaRPr lang="nl-BE"/>
          </a:p>
        </p:txBody>
      </p:sp>
    </p:spTree>
    <p:extLst>
      <p:ext uri="{BB962C8B-B14F-4D97-AF65-F5344CB8AC3E}">
        <p14:creationId xmlns:p14="http://schemas.microsoft.com/office/powerpoint/2010/main" val="2984690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lvl1pPr>
              <a:defRPr/>
            </a:lvl1pPr>
          </a:lstStyle>
          <a:p>
            <a:pPr>
              <a:defRPr/>
            </a:pPr>
            <a:fld id="{B2735608-D139-46F9-A9A9-FAF12267D13E}" type="datetimeFigureOut">
              <a:rPr lang="nl-BE"/>
              <a:pPr>
                <a:defRPr/>
              </a:pPr>
              <a:t>21/03/2017</a:t>
            </a:fld>
            <a:endParaRPr lang="nl-BE"/>
          </a:p>
        </p:txBody>
      </p:sp>
      <p:sp>
        <p:nvSpPr>
          <p:cNvPr id="5" name="Tijdelijke aanduiding voor voettekst 4"/>
          <p:cNvSpPr>
            <a:spLocks noGrp="1"/>
          </p:cNvSpPr>
          <p:nvPr>
            <p:ph type="ftr" sz="quarter" idx="11"/>
          </p:nvPr>
        </p:nvSpPr>
        <p:spPr/>
        <p:txBody>
          <a:bodyPr/>
          <a:lstStyle>
            <a:lvl1pPr>
              <a:defRPr/>
            </a:lvl1pPr>
          </a:lstStyle>
          <a:p>
            <a:pPr>
              <a:defRPr/>
            </a:pPr>
            <a:endParaRPr lang="nl-BE"/>
          </a:p>
        </p:txBody>
      </p:sp>
      <p:sp>
        <p:nvSpPr>
          <p:cNvPr id="6" name="Tijdelijke aanduiding voor dianummer 5"/>
          <p:cNvSpPr>
            <a:spLocks noGrp="1"/>
          </p:cNvSpPr>
          <p:nvPr>
            <p:ph type="sldNum" sz="quarter" idx="12"/>
          </p:nvPr>
        </p:nvSpPr>
        <p:spPr/>
        <p:txBody>
          <a:bodyPr/>
          <a:lstStyle>
            <a:lvl1pPr>
              <a:defRPr/>
            </a:lvl1pPr>
          </a:lstStyle>
          <a:p>
            <a:pPr>
              <a:defRPr/>
            </a:pPr>
            <a:fld id="{D28CD191-FFB0-4386-9649-0D949779B59A}" type="slidenum">
              <a:rPr lang="nl-BE"/>
              <a:pPr>
                <a:defRPr/>
              </a:pPr>
              <a:t>‹nr.›</a:t>
            </a:fld>
            <a:endParaRPr lang="nl-BE"/>
          </a:p>
        </p:txBody>
      </p:sp>
    </p:spTree>
    <p:extLst>
      <p:ext uri="{BB962C8B-B14F-4D97-AF65-F5344CB8AC3E}">
        <p14:creationId xmlns:p14="http://schemas.microsoft.com/office/powerpoint/2010/main" val="3995072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3"/>
          <p:cNvSpPr>
            <a:spLocks noGrp="1"/>
          </p:cNvSpPr>
          <p:nvPr>
            <p:ph type="dt" sz="half" idx="10"/>
          </p:nvPr>
        </p:nvSpPr>
        <p:spPr/>
        <p:txBody>
          <a:bodyPr/>
          <a:lstStyle>
            <a:lvl1pPr>
              <a:defRPr/>
            </a:lvl1pPr>
          </a:lstStyle>
          <a:p>
            <a:pPr>
              <a:defRPr/>
            </a:pPr>
            <a:fld id="{94C4A41F-3E71-4D9C-925B-E2B5AA806845}" type="datetimeFigureOut">
              <a:rPr lang="nl-BE"/>
              <a:pPr>
                <a:defRPr/>
              </a:pPr>
              <a:t>21/03/2017</a:t>
            </a:fld>
            <a:endParaRPr lang="nl-BE"/>
          </a:p>
        </p:txBody>
      </p:sp>
      <p:sp>
        <p:nvSpPr>
          <p:cNvPr id="6" name="Tijdelijke aanduiding voor voettekst 4"/>
          <p:cNvSpPr>
            <a:spLocks noGrp="1"/>
          </p:cNvSpPr>
          <p:nvPr>
            <p:ph type="ftr" sz="quarter" idx="11"/>
          </p:nvPr>
        </p:nvSpPr>
        <p:spPr/>
        <p:txBody>
          <a:bodyPr/>
          <a:lstStyle>
            <a:lvl1pPr>
              <a:defRPr/>
            </a:lvl1pPr>
          </a:lstStyle>
          <a:p>
            <a:pPr>
              <a:defRPr/>
            </a:pPr>
            <a:endParaRPr lang="nl-BE"/>
          </a:p>
        </p:txBody>
      </p:sp>
      <p:sp>
        <p:nvSpPr>
          <p:cNvPr id="7" name="Tijdelijke aanduiding voor dianummer 5"/>
          <p:cNvSpPr>
            <a:spLocks noGrp="1"/>
          </p:cNvSpPr>
          <p:nvPr>
            <p:ph type="sldNum" sz="quarter" idx="12"/>
          </p:nvPr>
        </p:nvSpPr>
        <p:spPr/>
        <p:txBody>
          <a:bodyPr/>
          <a:lstStyle>
            <a:lvl1pPr>
              <a:defRPr/>
            </a:lvl1pPr>
          </a:lstStyle>
          <a:p>
            <a:pPr>
              <a:defRPr/>
            </a:pPr>
            <a:fld id="{5664AC8F-9AE8-4719-B7BA-E57E395C3EA3}" type="slidenum">
              <a:rPr lang="nl-BE"/>
              <a:pPr>
                <a:defRPr/>
              </a:pPr>
              <a:t>‹nr.›</a:t>
            </a:fld>
            <a:endParaRPr lang="nl-BE"/>
          </a:p>
        </p:txBody>
      </p:sp>
    </p:spTree>
    <p:extLst>
      <p:ext uri="{BB962C8B-B14F-4D97-AF65-F5344CB8AC3E}">
        <p14:creationId xmlns:p14="http://schemas.microsoft.com/office/powerpoint/2010/main" val="4283713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3"/>
          <p:cNvSpPr>
            <a:spLocks noGrp="1"/>
          </p:cNvSpPr>
          <p:nvPr>
            <p:ph type="dt" sz="half" idx="10"/>
          </p:nvPr>
        </p:nvSpPr>
        <p:spPr/>
        <p:txBody>
          <a:bodyPr/>
          <a:lstStyle>
            <a:lvl1pPr>
              <a:defRPr/>
            </a:lvl1pPr>
          </a:lstStyle>
          <a:p>
            <a:pPr>
              <a:defRPr/>
            </a:pPr>
            <a:fld id="{E17D1F20-850B-4498-99D5-614E9FE2636F}" type="datetimeFigureOut">
              <a:rPr lang="nl-BE"/>
              <a:pPr>
                <a:defRPr/>
              </a:pPr>
              <a:t>21/03/2017</a:t>
            </a:fld>
            <a:endParaRPr lang="nl-BE"/>
          </a:p>
        </p:txBody>
      </p:sp>
      <p:sp>
        <p:nvSpPr>
          <p:cNvPr id="8" name="Tijdelijke aanduiding voor voettekst 4"/>
          <p:cNvSpPr>
            <a:spLocks noGrp="1"/>
          </p:cNvSpPr>
          <p:nvPr>
            <p:ph type="ftr" sz="quarter" idx="11"/>
          </p:nvPr>
        </p:nvSpPr>
        <p:spPr/>
        <p:txBody>
          <a:bodyPr/>
          <a:lstStyle>
            <a:lvl1pPr>
              <a:defRPr/>
            </a:lvl1pPr>
          </a:lstStyle>
          <a:p>
            <a:pPr>
              <a:defRPr/>
            </a:pPr>
            <a:endParaRPr lang="nl-BE"/>
          </a:p>
        </p:txBody>
      </p:sp>
      <p:sp>
        <p:nvSpPr>
          <p:cNvPr id="9" name="Tijdelijke aanduiding voor dianummer 5"/>
          <p:cNvSpPr>
            <a:spLocks noGrp="1"/>
          </p:cNvSpPr>
          <p:nvPr>
            <p:ph type="sldNum" sz="quarter" idx="12"/>
          </p:nvPr>
        </p:nvSpPr>
        <p:spPr/>
        <p:txBody>
          <a:bodyPr/>
          <a:lstStyle>
            <a:lvl1pPr>
              <a:defRPr/>
            </a:lvl1pPr>
          </a:lstStyle>
          <a:p>
            <a:pPr>
              <a:defRPr/>
            </a:pPr>
            <a:fld id="{44B05ED8-4E32-4239-93E9-AD442E47452B}" type="slidenum">
              <a:rPr lang="nl-BE"/>
              <a:pPr>
                <a:defRPr/>
              </a:pPr>
              <a:t>‹nr.›</a:t>
            </a:fld>
            <a:endParaRPr lang="nl-BE"/>
          </a:p>
        </p:txBody>
      </p:sp>
    </p:spTree>
    <p:extLst>
      <p:ext uri="{BB962C8B-B14F-4D97-AF65-F5344CB8AC3E}">
        <p14:creationId xmlns:p14="http://schemas.microsoft.com/office/powerpoint/2010/main" val="1088923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3"/>
          <p:cNvSpPr>
            <a:spLocks noGrp="1"/>
          </p:cNvSpPr>
          <p:nvPr>
            <p:ph type="dt" sz="half" idx="10"/>
          </p:nvPr>
        </p:nvSpPr>
        <p:spPr/>
        <p:txBody>
          <a:bodyPr/>
          <a:lstStyle>
            <a:lvl1pPr>
              <a:defRPr/>
            </a:lvl1pPr>
          </a:lstStyle>
          <a:p>
            <a:pPr>
              <a:defRPr/>
            </a:pPr>
            <a:fld id="{D98C1D33-3AC6-425C-B728-1FC43FF7A17B}" type="datetimeFigureOut">
              <a:rPr lang="nl-BE"/>
              <a:pPr>
                <a:defRPr/>
              </a:pPr>
              <a:t>21/03/2017</a:t>
            </a:fld>
            <a:endParaRPr lang="nl-BE"/>
          </a:p>
        </p:txBody>
      </p:sp>
      <p:sp>
        <p:nvSpPr>
          <p:cNvPr id="4" name="Tijdelijke aanduiding voor voettekst 4"/>
          <p:cNvSpPr>
            <a:spLocks noGrp="1"/>
          </p:cNvSpPr>
          <p:nvPr>
            <p:ph type="ftr" sz="quarter" idx="11"/>
          </p:nvPr>
        </p:nvSpPr>
        <p:spPr/>
        <p:txBody>
          <a:bodyPr/>
          <a:lstStyle>
            <a:lvl1pPr>
              <a:defRPr/>
            </a:lvl1pPr>
          </a:lstStyle>
          <a:p>
            <a:pPr>
              <a:defRPr/>
            </a:pPr>
            <a:endParaRPr lang="nl-BE"/>
          </a:p>
        </p:txBody>
      </p:sp>
      <p:sp>
        <p:nvSpPr>
          <p:cNvPr id="5" name="Tijdelijke aanduiding voor dianummer 5"/>
          <p:cNvSpPr>
            <a:spLocks noGrp="1"/>
          </p:cNvSpPr>
          <p:nvPr>
            <p:ph type="sldNum" sz="quarter" idx="12"/>
          </p:nvPr>
        </p:nvSpPr>
        <p:spPr/>
        <p:txBody>
          <a:bodyPr/>
          <a:lstStyle>
            <a:lvl1pPr>
              <a:defRPr/>
            </a:lvl1pPr>
          </a:lstStyle>
          <a:p>
            <a:pPr>
              <a:defRPr/>
            </a:pPr>
            <a:fld id="{DCCD6DB9-9A86-444D-9878-C6C024A52F10}" type="slidenum">
              <a:rPr lang="nl-BE"/>
              <a:pPr>
                <a:defRPr/>
              </a:pPr>
              <a:t>‹nr.›</a:t>
            </a:fld>
            <a:endParaRPr lang="nl-BE"/>
          </a:p>
        </p:txBody>
      </p:sp>
    </p:spTree>
    <p:extLst>
      <p:ext uri="{BB962C8B-B14F-4D97-AF65-F5344CB8AC3E}">
        <p14:creationId xmlns:p14="http://schemas.microsoft.com/office/powerpoint/2010/main" val="3272395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92EB70C3-C88E-41AD-92B4-2F96074CE06B}" type="datetimeFigureOut">
              <a:rPr lang="nl-BE"/>
              <a:pPr>
                <a:defRPr/>
              </a:pPr>
              <a:t>21/03/2017</a:t>
            </a:fld>
            <a:endParaRPr lang="nl-BE"/>
          </a:p>
        </p:txBody>
      </p:sp>
      <p:sp>
        <p:nvSpPr>
          <p:cNvPr id="3" name="Tijdelijke aanduiding voor voettekst 4"/>
          <p:cNvSpPr>
            <a:spLocks noGrp="1"/>
          </p:cNvSpPr>
          <p:nvPr>
            <p:ph type="ftr" sz="quarter" idx="11"/>
          </p:nvPr>
        </p:nvSpPr>
        <p:spPr/>
        <p:txBody>
          <a:bodyPr/>
          <a:lstStyle>
            <a:lvl1pPr>
              <a:defRPr/>
            </a:lvl1pPr>
          </a:lstStyle>
          <a:p>
            <a:pPr>
              <a:defRPr/>
            </a:pPr>
            <a:endParaRPr lang="nl-BE"/>
          </a:p>
        </p:txBody>
      </p:sp>
      <p:sp>
        <p:nvSpPr>
          <p:cNvPr id="4" name="Tijdelijke aanduiding voor dianummer 5"/>
          <p:cNvSpPr>
            <a:spLocks noGrp="1"/>
          </p:cNvSpPr>
          <p:nvPr>
            <p:ph type="sldNum" sz="quarter" idx="12"/>
          </p:nvPr>
        </p:nvSpPr>
        <p:spPr/>
        <p:txBody>
          <a:bodyPr/>
          <a:lstStyle>
            <a:lvl1pPr>
              <a:defRPr/>
            </a:lvl1pPr>
          </a:lstStyle>
          <a:p>
            <a:pPr>
              <a:defRPr/>
            </a:pPr>
            <a:fld id="{EAE85EFE-4D54-44B9-9B32-67658ED9046E}" type="slidenum">
              <a:rPr lang="nl-BE"/>
              <a:pPr>
                <a:defRPr/>
              </a:pPr>
              <a:t>‹nr.›</a:t>
            </a:fld>
            <a:endParaRPr lang="nl-BE"/>
          </a:p>
        </p:txBody>
      </p:sp>
    </p:spTree>
    <p:extLst>
      <p:ext uri="{BB962C8B-B14F-4D97-AF65-F5344CB8AC3E}">
        <p14:creationId xmlns:p14="http://schemas.microsoft.com/office/powerpoint/2010/main" val="329406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3"/>
          <p:cNvSpPr>
            <a:spLocks noGrp="1"/>
          </p:cNvSpPr>
          <p:nvPr>
            <p:ph type="dt" sz="half" idx="10"/>
          </p:nvPr>
        </p:nvSpPr>
        <p:spPr/>
        <p:txBody>
          <a:bodyPr/>
          <a:lstStyle>
            <a:lvl1pPr>
              <a:defRPr/>
            </a:lvl1pPr>
          </a:lstStyle>
          <a:p>
            <a:pPr>
              <a:defRPr/>
            </a:pPr>
            <a:fld id="{57D073BB-C869-4D5D-8699-35B3EEFEBD4B}" type="datetimeFigureOut">
              <a:rPr lang="nl-BE"/>
              <a:pPr>
                <a:defRPr/>
              </a:pPr>
              <a:t>21/03/2017</a:t>
            </a:fld>
            <a:endParaRPr lang="nl-BE"/>
          </a:p>
        </p:txBody>
      </p:sp>
      <p:sp>
        <p:nvSpPr>
          <p:cNvPr id="6" name="Tijdelijke aanduiding voor voettekst 4"/>
          <p:cNvSpPr>
            <a:spLocks noGrp="1"/>
          </p:cNvSpPr>
          <p:nvPr>
            <p:ph type="ftr" sz="quarter" idx="11"/>
          </p:nvPr>
        </p:nvSpPr>
        <p:spPr/>
        <p:txBody>
          <a:bodyPr/>
          <a:lstStyle>
            <a:lvl1pPr>
              <a:defRPr/>
            </a:lvl1pPr>
          </a:lstStyle>
          <a:p>
            <a:pPr>
              <a:defRPr/>
            </a:pPr>
            <a:endParaRPr lang="nl-BE"/>
          </a:p>
        </p:txBody>
      </p:sp>
      <p:sp>
        <p:nvSpPr>
          <p:cNvPr id="7" name="Tijdelijke aanduiding voor dianummer 5"/>
          <p:cNvSpPr>
            <a:spLocks noGrp="1"/>
          </p:cNvSpPr>
          <p:nvPr>
            <p:ph type="sldNum" sz="quarter" idx="12"/>
          </p:nvPr>
        </p:nvSpPr>
        <p:spPr/>
        <p:txBody>
          <a:bodyPr/>
          <a:lstStyle>
            <a:lvl1pPr>
              <a:defRPr/>
            </a:lvl1pPr>
          </a:lstStyle>
          <a:p>
            <a:pPr>
              <a:defRPr/>
            </a:pPr>
            <a:fld id="{44F7C250-0FA2-4469-9695-E7B5B9895C8E}" type="slidenum">
              <a:rPr lang="nl-BE"/>
              <a:pPr>
                <a:defRPr/>
              </a:pPr>
              <a:t>‹nr.›</a:t>
            </a:fld>
            <a:endParaRPr lang="nl-BE"/>
          </a:p>
        </p:txBody>
      </p:sp>
    </p:spTree>
    <p:extLst>
      <p:ext uri="{BB962C8B-B14F-4D97-AF65-F5344CB8AC3E}">
        <p14:creationId xmlns:p14="http://schemas.microsoft.com/office/powerpoint/2010/main" val="2840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3"/>
          <p:cNvSpPr>
            <a:spLocks noGrp="1"/>
          </p:cNvSpPr>
          <p:nvPr>
            <p:ph type="dt" sz="half" idx="10"/>
          </p:nvPr>
        </p:nvSpPr>
        <p:spPr/>
        <p:txBody>
          <a:bodyPr/>
          <a:lstStyle>
            <a:lvl1pPr>
              <a:defRPr/>
            </a:lvl1pPr>
          </a:lstStyle>
          <a:p>
            <a:pPr>
              <a:defRPr/>
            </a:pPr>
            <a:fld id="{5D4DFEB2-B42C-4486-881B-F24597E503EA}" type="datetimeFigureOut">
              <a:rPr lang="nl-BE"/>
              <a:pPr>
                <a:defRPr/>
              </a:pPr>
              <a:t>21/03/2017</a:t>
            </a:fld>
            <a:endParaRPr lang="nl-BE"/>
          </a:p>
        </p:txBody>
      </p:sp>
      <p:sp>
        <p:nvSpPr>
          <p:cNvPr id="6" name="Tijdelijke aanduiding voor voettekst 4"/>
          <p:cNvSpPr>
            <a:spLocks noGrp="1"/>
          </p:cNvSpPr>
          <p:nvPr>
            <p:ph type="ftr" sz="quarter" idx="11"/>
          </p:nvPr>
        </p:nvSpPr>
        <p:spPr/>
        <p:txBody>
          <a:bodyPr/>
          <a:lstStyle>
            <a:lvl1pPr>
              <a:defRPr/>
            </a:lvl1pPr>
          </a:lstStyle>
          <a:p>
            <a:pPr>
              <a:defRPr/>
            </a:pPr>
            <a:endParaRPr lang="nl-BE"/>
          </a:p>
        </p:txBody>
      </p:sp>
      <p:sp>
        <p:nvSpPr>
          <p:cNvPr id="7" name="Tijdelijke aanduiding voor dianummer 5"/>
          <p:cNvSpPr>
            <a:spLocks noGrp="1"/>
          </p:cNvSpPr>
          <p:nvPr>
            <p:ph type="sldNum" sz="quarter" idx="12"/>
          </p:nvPr>
        </p:nvSpPr>
        <p:spPr/>
        <p:txBody>
          <a:bodyPr/>
          <a:lstStyle>
            <a:lvl1pPr>
              <a:defRPr/>
            </a:lvl1pPr>
          </a:lstStyle>
          <a:p>
            <a:pPr>
              <a:defRPr/>
            </a:pPr>
            <a:fld id="{95FCC46B-9CE4-4E1A-A632-156151E93C97}" type="slidenum">
              <a:rPr lang="nl-BE"/>
              <a:pPr>
                <a:defRPr/>
              </a:pPr>
              <a:t>‹nr.›</a:t>
            </a:fld>
            <a:endParaRPr lang="nl-BE"/>
          </a:p>
        </p:txBody>
      </p:sp>
    </p:spTree>
    <p:extLst>
      <p:ext uri="{BB962C8B-B14F-4D97-AF65-F5344CB8AC3E}">
        <p14:creationId xmlns:p14="http://schemas.microsoft.com/office/powerpoint/2010/main" val="578400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smtClean="0"/>
              <a:t>Klik om de stijl te bewerken</a:t>
            </a:r>
            <a:endParaRPr lang="nl-BE" altLang="nl-BE" smtClean="0"/>
          </a:p>
        </p:txBody>
      </p:sp>
      <p:sp>
        <p:nvSpPr>
          <p:cNvPr id="1027" name="Tijdelijke aanduiding voor tekst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smtClean="0"/>
              <a:t>Tekststijl van het model bewerken</a:t>
            </a:r>
          </a:p>
          <a:p>
            <a:pPr lvl="1"/>
            <a:r>
              <a:rPr lang="nl-NL" altLang="nl-BE" smtClean="0"/>
              <a:t>Tweede niveau</a:t>
            </a:r>
          </a:p>
          <a:p>
            <a:pPr lvl="2"/>
            <a:r>
              <a:rPr lang="nl-NL" altLang="nl-BE" smtClean="0"/>
              <a:t>Derde niveau</a:t>
            </a:r>
          </a:p>
          <a:p>
            <a:pPr lvl="3"/>
            <a:r>
              <a:rPr lang="nl-NL" altLang="nl-BE" smtClean="0"/>
              <a:t>Vierde niveau</a:t>
            </a:r>
          </a:p>
          <a:p>
            <a:pPr lvl="4"/>
            <a:r>
              <a:rPr lang="nl-NL" altLang="nl-BE" smtClean="0"/>
              <a:t>Vijfde niveau</a:t>
            </a:r>
            <a:endParaRPr lang="nl-BE" altLang="nl-BE" smtClean="0"/>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181862D-ED08-4E6F-8A6C-E73632350881}" type="datetimeFigureOut">
              <a:rPr lang="nl-BE"/>
              <a:pPr>
                <a:defRPr/>
              </a:pPr>
              <a:t>21/03/2017</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0BFF32C-93A4-41D1-91EA-2C0586DC4C3A}" type="slidenum">
              <a:rPr lang="nl-BE"/>
              <a:pPr>
                <a:defRPr/>
              </a:pPr>
              <a:t>‹nr.›</a:t>
            </a:fld>
            <a:endParaRPr 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11.wav"/><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1.wav"/></Relationships>
</file>

<file path=ppt/slides/_rels/slide11.xml.rels><?xml version="1.0" encoding="UTF-8" standalone="yes"?>
<Relationships xmlns="http://schemas.openxmlformats.org/package/2006/relationships"><Relationship Id="rId8" Type="http://schemas.openxmlformats.org/officeDocument/2006/relationships/audio" Target="../media/media15.wav"/><Relationship Id="rId3" Type="http://schemas.microsoft.com/office/2007/relationships/media" Target="../media/media13.wav"/><Relationship Id="rId7" Type="http://schemas.microsoft.com/office/2007/relationships/media" Target="../media/media15.wav"/><Relationship Id="rId12" Type="http://schemas.openxmlformats.org/officeDocument/2006/relationships/image" Target="../media/image1.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audio" Target="../media/media14.wav"/><Relationship Id="rId11" Type="http://schemas.openxmlformats.org/officeDocument/2006/relationships/slideLayout" Target="../slideLayouts/slideLayout2.xml"/><Relationship Id="rId5" Type="http://schemas.microsoft.com/office/2007/relationships/media" Target="../media/media14.wav"/><Relationship Id="rId10" Type="http://schemas.openxmlformats.org/officeDocument/2006/relationships/audio" Target="../media/media16.wav"/><Relationship Id="rId4" Type="http://schemas.openxmlformats.org/officeDocument/2006/relationships/audio" Target="../media/media13.wav"/><Relationship Id="rId9" Type="http://schemas.microsoft.com/office/2007/relationships/media" Target="../media/media16.wav"/></Relationships>
</file>

<file path=ppt/slides/_rels/slide12.xml.rels><?xml version="1.0" encoding="UTF-8" standalone="yes"?>
<Relationships xmlns="http://schemas.openxmlformats.org/package/2006/relationships"><Relationship Id="rId8" Type="http://schemas.openxmlformats.org/officeDocument/2006/relationships/audio" Target="../media/media20.wav"/><Relationship Id="rId13" Type="http://schemas.microsoft.com/office/2007/relationships/media" Target="../media/media23.wav"/><Relationship Id="rId3" Type="http://schemas.microsoft.com/office/2007/relationships/media" Target="../media/media18.wav"/><Relationship Id="rId7" Type="http://schemas.microsoft.com/office/2007/relationships/media" Target="../media/media20.wav"/><Relationship Id="rId12" Type="http://schemas.openxmlformats.org/officeDocument/2006/relationships/audio" Target="../media/media22.wav"/><Relationship Id="rId2" Type="http://schemas.openxmlformats.org/officeDocument/2006/relationships/audio" Target="../media/media17.wav"/><Relationship Id="rId16" Type="http://schemas.openxmlformats.org/officeDocument/2006/relationships/image" Target="../media/image1.png"/><Relationship Id="rId1" Type="http://schemas.microsoft.com/office/2007/relationships/media" Target="../media/media17.wav"/><Relationship Id="rId6" Type="http://schemas.openxmlformats.org/officeDocument/2006/relationships/audio" Target="../media/media19.wav"/><Relationship Id="rId11" Type="http://schemas.microsoft.com/office/2007/relationships/media" Target="../media/media22.wav"/><Relationship Id="rId5" Type="http://schemas.microsoft.com/office/2007/relationships/media" Target="../media/media19.wav"/><Relationship Id="rId15" Type="http://schemas.openxmlformats.org/officeDocument/2006/relationships/slideLayout" Target="../slideLayouts/slideLayout2.xml"/><Relationship Id="rId10" Type="http://schemas.openxmlformats.org/officeDocument/2006/relationships/audio" Target="../media/media21.wav"/><Relationship Id="rId4" Type="http://schemas.openxmlformats.org/officeDocument/2006/relationships/audio" Target="../media/media18.wav"/><Relationship Id="rId9" Type="http://schemas.microsoft.com/office/2007/relationships/media" Target="../media/media21.wav"/><Relationship Id="rId14" Type="http://schemas.openxmlformats.org/officeDocument/2006/relationships/audio" Target="../media/media23.wav"/></Relationships>
</file>

<file path=ppt/slides/_rels/slide13.xml.rels><?xml version="1.0" encoding="UTF-8" standalone="yes"?>
<Relationships xmlns="http://schemas.openxmlformats.org/package/2006/relationships"><Relationship Id="rId8" Type="http://schemas.openxmlformats.org/officeDocument/2006/relationships/audio" Target="../media/media27.wav"/><Relationship Id="rId13" Type="http://schemas.microsoft.com/office/2007/relationships/media" Target="../media/media30.wav"/><Relationship Id="rId3" Type="http://schemas.microsoft.com/office/2007/relationships/media" Target="../media/media25.wav"/><Relationship Id="rId7" Type="http://schemas.microsoft.com/office/2007/relationships/media" Target="../media/media27.wav"/><Relationship Id="rId12" Type="http://schemas.openxmlformats.org/officeDocument/2006/relationships/audio" Target="../media/media29.wav"/><Relationship Id="rId2" Type="http://schemas.openxmlformats.org/officeDocument/2006/relationships/audio" Target="../media/media24.wav"/><Relationship Id="rId16" Type="http://schemas.openxmlformats.org/officeDocument/2006/relationships/image" Target="../media/image1.png"/><Relationship Id="rId1" Type="http://schemas.microsoft.com/office/2007/relationships/media" Target="../media/media24.wav"/><Relationship Id="rId6" Type="http://schemas.openxmlformats.org/officeDocument/2006/relationships/audio" Target="../media/media26.wav"/><Relationship Id="rId11" Type="http://schemas.microsoft.com/office/2007/relationships/media" Target="../media/media29.wav"/><Relationship Id="rId5" Type="http://schemas.microsoft.com/office/2007/relationships/media" Target="../media/media26.wav"/><Relationship Id="rId15" Type="http://schemas.openxmlformats.org/officeDocument/2006/relationships/slideLayout" Target="../slideLayouts/slideLayout2.xml"/><Relationship Id="rId10" Type="http://schemas.openxmlformats.org/officeDocument/2006/relationships/audio" Target="../media/media28.wav"/><Relationship Id="rId4" Type="http://schemas.openxmlformats.org/officeDocument/2006/relationships/audio" Target="../media/media25.wav"/><Relationship Id="rId9" Type="http://schemas.microsoft.com/office/2007/relationships/media" Target="../media/media28.wav"/><Relationship Id="rId14" Type="http://schemas.openxmlformats.org/officeDocument/2006/relationships/audio" Target="../media/media30.wav"/></Relationships>
</file>

<file path=ppt/slides/_rels/slide14.xml.rels><?xml version="1.0" encoding="UTF-8" standalone="yes"?>
<Relationships xmlns="http://schemas.openxmlformats.org/package/2006/relationships"><Relationship Id="rId8" Type="http://schemas.openxmlformats.org/officeDocument/2006/relationships/audio" Target="../media/media34.wav"/><Relationship Id="rId13" Type="http://schemas.openxmlformats.org/officeDocument/2006/relationships/slideLayout" Target="../slideLayouts/slideLayout2.xml"/><Relationship Id="rId3" Type="http://schemas.microsoft.com/office/2007/relationships/media" Target="../media/media32.wav"/><Relationship Id="rId7" Type="http://schemas.microsoft.com/office/2007/relationships/media" Target="../media/media34.wav"/><Relationship Id="rId12" Type="http://schemas.openxmlformats.org/officeDocument/2006/relationships/audio" Target="../media/media36.wav"/><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audio" Target="../media/media33.wav"/><Relationship Id="rId11" Type="http://schemas.microsoft.com/office/2007/relationships/media" Target="../media/media36.wav"/><Relationship Id="rId5" Type="http://schemas.microsoft.com/office/2007/relationships/media" Target="../media/media33.wav"/><Relationship Id="rId10" Type="http://schemas.openxmlformats.org/officeDocument/2006/relationships/audio" Target="../media/media35.wav"/><Relationship Id="rId4" Type="http://schemas.openxmlformats.org/officeDocument/2006/relationships/audio" Target="../media/media32.wav"/><Relationship Id="rId9" Type="http://schemas.microsoft.com/office/2007/relationships/media" Target="../media/media35.wav"/><Relationship Id="rId1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8.wav"/><Relationship Id="rId7"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audio" Target="../media/media39.wav"/><Relationship Id="rId5" Type="http://schemas.microsoft.com/office/2007/relationships/media" Target="../media/media39.wav"/><Relationship Id="rId4" Type="http://schemas.openxmlformats.org/officeDocument/2006/relationships/audio" Target="../media/media38.wav"/></Relationships>
</file>

<file path=ppt/slides/_rels/slide16.xml.rels><?xml version="1.0" encoding="UTF-8" standalone="yes"?>
<Relationships xmlns="http://schemas.openxmlformats.org/package/2006/relationships"><Relationship Id="rId3" Type="http://schemas.microsoft.com/office/2007/relationships/media" Target="../media/media41.wav"/><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41.wav"/></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3.wav"/><Relationship Id="rId7"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audio" Target="../media/media44.wav"/><Relationship Id="rId5" Type="http://schemas.microsoft.com/office/2007/relationships/media" Target="../media/media44.wav"/><Relationship Id="rId4" Type="http://schemas.openxmlformats.org/officeDocument/2006/relationships/audio" Target="../media/media43.wav"/></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6.wav"/><Relationship Id="rId7"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audio" Target="../media/media47.wav"/><Relationship Id="rId5" Type="http://schemas.microsoft.com/office/2007/relationships/media" Target="../media/media47.wav"/><Relationship Id="rId4" Type="http://schemas.openxmlformats.org/officeDocument/2006/relationships/audio" Target="../media/media46.wav"/></Relationships>
</file>

<file path=ppt/slides/_rels/slide19.xml.rels><?xml version="1.0" encoding="UTF-8" standalone="yes"?>
<Relationships xmlns="http://schemas.openxmlformats.org/package/2006/relationships"><Relationship Id="rId8" Type="http://schemas.openxmlformats.org/officeDocument/2006/relationships/audio" Target="../media/media51.wav"/><Relationship Id="rId3" Type="http://schemas.microsoft.com/office/2007/relationships/media" Target="../media/media49.wav"/><Relationship Id="rId7" Type="http://schemas.microsoft.com/office/2007/relationships/media" Target="../media/media51.wav"/><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audio" Target="../media/media50.wav"/><Relationship Id="rId5" Type="http://schemas.microsoft.com/office/2007/relationships/media" Target="../media/media50.wav"/><Relationship Id="rId10" Type="http://schemas.openxmlformats.org/officeDocument/2006/relationships/image" Target="../media/image2.png"/><Relationship Id="rId4" Type="http://schemas.openxmlformats.org/officeDocument/2006/relationships/audio" Target="../media/media49.wav"/><Relationship Id="rId9"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media55.wav"/><Relationship Id="rId3" Type="http://schemas.microsoft.com/office/2007/relationships/media" Target="../media/media53.wav"/><Relationship Id="rId7" Type="http://schemas.microsoft.com/office/2007/relationships/media" Target="../media/media55.wav"/><Relationship Id="rId12" Type="http://schemas.openxmlformats.org/officeDocument/2006/relationships/image" Target="../media/image2.png"/><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audio" Target="../media/media54.wav"/><Relationship Id="rId11" Type="http://schemas.openxmlformats.org/officeDocument/2006/relationships/slideLayout" Target="../slideLayouts/slideLayout2.xml"/><Relationship Id="rId5" Type="http://schemas.microsoft.com/office/2007/relationships/media" Target="../media/media54.wav"/><Relationship Id="rId10" Type="http://schemas.openxmlformats.org/officeDocument/2006/relationships/audio" Target="../media/media56.wav"/><Relationship Id="rId4" Type="http://schemas.openxmlformats.org/officeDocument/2006/relationships/audio" Target="../media/media53.wav"/><Relationship Id="rId9" Type="http://schemas.microsoft.com/office/2007/relationships/media" Target="../media/media56.wav"/></Relationships>
</file>

<file path=ppt/slides/_rels/slide21.xml.rels><?xml version="1.0" encoding="UTF-8" standalone="yes"?>
<Relationships xmlns="http://schemas.openxmlformats.org/package/2006/relationships"><Relationship Id="rId8" Type="http://schemas.openxmlformats.org/officeDocument/2006/relationships/audio" Target="../media/media60.wav"/><Relationship Id="rId3" Type="http://schemas.microsoft.com/office/2007/relationships/media" Target="../media/media58.wav"/><Relationship Id="rId7" Type="http://schemas.microsoft.com/office/2007/relationships/media" Target="../media/media60.wav"/><Relationship Id="rId12" Type="http://schemas.openxmlformats.org/officeDocument/2006/relationships/image" Target="../media/image2.png"/><Relationship Id="rId2" Type="http://schemas.openxmlformats.org/officeDocument/2006/relationships/audio" Target="../media/media57.wav"/><Relationship Id="rId1" Type="http://schemas.microsoft.com/office/2007/relationships/media" Target="../media/media57.wav"/><Relationship Id="rId6" Type="http://schemas.openxmlformats.org/officeDocument/2006/relationships/audio" Target="../media/media59.wav"/><Relationship Id="rId11" Type="http://schemas.openxmlformats.org/officeDocument/2006/relationships/slideLayout" Target="../slideLayouts/slideLayout2.xml"/><Relationship Id="rId5" Type="http://schemas.microsoft.com/office/2007/relationships/media" Target="../media/media59.wav"/><Relationship Id="rId10" Type="http://schemas.openxmlformats.org/officeDocument/2006/relationships/audio" Target="../media/media61.wav"/><Relationship Id="rId4" Type="http://schemas.openxmlformats.org/officeDocument/2006/relationships/audio" Target="../media/media58.wav"/><Relationship Id="rId9" Type="http://schemas.microsoft.com/office/2007/relationships/media" Target="../media/media61.wav"/></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63.wav"/><Relationship Id="rId7" Type="http://schemas.openxmlformats.org/officeDocument/2006/relationships/slideLayout" Target="../slideLayouts/slideLayout2.xml"/><Relationship Id="rId2" Type="http://schemas.openxmlformats.org/officeDocument/2006/relationships/audio" Target="../media/media62.wav"/><Relationship Id="rId1" Type="http://schemas.microsoft.com/office/2007/relationships/media" Target="../media/media62.wav"/><Relationship Id="rId6" Type="http://schemas.openxmlformats.org/officeDocument/2006/relationships/audio" Target="../media/media64.wav"/><Relationship Id="rId5" Type="http://schemas.microsoft.com/office/2007/relationships/media" Target="../media/media64.wav"/><Relationship Id="rId4" Type="http://schemas.openxmlformats.org/officeDocument/2006/relationships/audio" Target="../media/media63.wav"/></Relationships>
</file>

<file path=ppt/slides/_rels/slide23.xml.rels><?xml version="1.0" encoding="UTF-8" standalone="yes"?>
<Relationships xmlns="http://schemas.openxmlformats.org/package/2006/relationships"><Relationship Id="rId3" Type="http://schemas.microsoft.com/office/2007/relationships/media" Target="../media/media66.wav"/><Relationship Id="rId2" Type="http://schemas.openxmlformats.org/officeDocument/2006/relationships/audio" Target="../media/media65.wav"/><Relationship Id="rId1" Type="http://schemas.microsoft.com/office/2007/relationships/media" Target="../media/media65.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66.wav"/></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68.wav"/><Relationship Id="rId7" Type="http://schemas.openxmlformats.org/officeDocument/2006/relationships/slideLayout" Target="../slideLayouts/slideLayout2.xml"/><Relationship Id="rId2" Type="http://schemas.openxmlformats.org/officeDocument/2006/relationships/audio" Target="../media/media67.wav"/><Relationship Id="rId1" Type="http://schemas.microsoft.com/office/2007/relationships/media" Target="../media/media67.wav"/><Relationship Id="rId6" Type="http://schemas.openxmlformats.org/officeDocument/2006/relationships/audio" Target="../media/media69.wav"/><Relationship Id="rId5" Type="http://schemas.microsoft.com/office/2007/relationships/media" Target="../media/media69.wav"/><Relationship Id="rId4" Type="http://schemas.openxmlformats.org/officeDocument/2006/relationships/audio" Target="../media/media68.wav"/></Relationships>
</file>

<file path=ppt/slides/_rels/slide25.xml.rels><?xml version="1.0" encoding="UTF-8" standalone="yes"?>
<Relationships xmlns="http://schemas.openxmlformats.org/package/2006/relationships"><Relationship Id="rId3" Type="http://schemas.microsoft.com/office/2007/relationships/media" Target="../media/media71.wav"/><Relationship Id="rId2" Type="http://schemas.openxmlformats.org/officeDocument/2006/relationships/audio" Target="../media/media70.wav"/><Relationship Id="rId1" Type="http://schemas.microsoft.com/office/2007/relationships/media" Target="../media/media70.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71.wav"/></Relationships>
</file>

<file path=ppt/slides/_rels/slide26.xml.rels><?xml version="1.0" encoding="UTF-8" standalone="yes"?>
<Relationships xmlns="http://schemas.openxmlformats.org/package/2006/relationships"><Relationship Id="rId2" Type="http://schemas.openxmlformats.org/officeDocument/2006/relationships/hyperlink" Target="http://www.bing.com/videos/search?q=mcgurk+effect&amp;&amp;view=detail&amp;mid=862DCBF9932A6E0D6A86862DCBF9932A6E0D6A86&amp;FORM=VRDGAR"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media" Target="../media/media73.wav"/><Relationship Id="rId2" Type="http://schemas.openxmlformats.org/officeDocument/2006/relationships/audio" Target="../media/media72.wav"/><Relationship Id="rId1" Type="http://schemas.microsoft.com/office/2007/relationships/media" Target="../media/media72.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73.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wav"/><Relationship Id="rId1" Type="http://schemas.microsoft.com/office/2007/relationships/media" Target="../media/media74.wav"/><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76.wav"/><Relationship Id="rId7" Type="http://schemas.openxmlformats.org/officeDocument/2006/relationships/slideLayout" Target="../slideLayouts/slideLayout2.xml"/><Relationship Id="rId2" Type="http://schemas.openxmlformats.org/officeDocument/2006/relationships/audio" Target="../media/media75.wav"/><Relationship Id="rId1" Type="http://schemas.microsoft.com/office/2007/relationships/media" Target="../media/media75.wav"/><Relationship Id="rId6" Type="http://schemas.openxmlformats.org/officeDocument/2006/relationships/audio" Target="../media/media77.wav"/><Relationship Id="rId5" Type="http://schemas.microsoft.com/office/2007/relationships/media" Target="../media/media77.wav"/><Relationship Id="rId4" Type="http://schemas.openxmlformats.org/officeDocument/2006/relationships/audio" Target="../media/media76.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media" Target="../media/media79.wav"/><Relationship Id="rId2" Type="http://schemas.openxmlformats.org/officeDocument/2006/relationships/audio" Target="../media/media78.wav"/><Relationship Id="rId1" Type="http://schemas.microsoft.com/office/2007/relationships/media" Target="../media/media78.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79.wav"/></Relationships>
</file>

<file path=ppt/slides/_rels/slide31.xml.rels><?xml version="1.0" encoding="UTF-8" standalone="yes"?>
<Relationships xmlns="http://schemas.openxmlformats.org/package/2006/relationships"><Relationship Id="rId3" Type="http://schemas.microsoft.com/office/2007/relationships/media" Target="../media/media81.wav"/><Relationship Id="rId2" Type="http://schemas.openxmlformats.org/officeDocument/2006/relationships/audio" Target="../media/media80.wav"/><Relationship Id="rId1" Type="http://schemas.microsoft.com/office/2007/relationships/media" Target="../media/media80.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81.wav"/></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2.wav"/><Relationship Id="rId1" Type="http://schemas.microsoft.com/office/2007/relationships/media" Target="../media/media82.wav"/><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3.wav"/><Relationship Id="rId1" Type="http://schemas.microsoft.com/office/2007/relationships/media" Target="../media/media83.wav"/><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media" Target="../media/media85.wav"/><Relationship Id="rId2" Type="http://schemas.openxmlformats.org/officeDocument/2006/relationships/audio" Target="../media/media84.wav"/><Relationship Id="rId1" Type="http://schemas.microsoft.com/office/2007/relationships/media" Target="../media/media84.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85.wav"/></Relationships>
</file>

<file path=ppt/slides/_rels/slide36.xml.rels><?xml version="1.0" encoding="UTF-8" standalone="yes"?>
<Relationships xmlns="http://schemas.openxmlformats.org/package/2006/relationships"><Relationship Id="rId3" Type="http://schemas.microsoft.com/office/2007/relationships/media" Target="../media/media87.wav"/><Relationship Id="rId2" Type="http://schemas.openxmlformats.org/officeDocument/2006/relationships/audio" Target="../media/media86.wav"/><Relationship Id="rId1" Type="http://schemas.microsoft.com/office/2007/relationships/media" Target="../media/media86.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87.wav"/></Relationships>
</file>

<file path=ppt/slides/_rels/slide37.xml.rels><?xml version="1.0" encoding="UTF-8" standalone="yes"?>
<Relationships xmlns="http://schemas.openxmlformats.org/package/2006/relationships"><Relationship Id="rId3" Type="http://schemas.microsoft.com/office/2007/relationships/media" Target="../media/media89.wav"/><Relationship Id="rId2" Type="http://schemas.openxmlformats.org/officeDocument/2006/relationships/audio" Target="../media/media88.wav"/><Relationship Id="rId1" Type="http://schemas.microsoft.com/office/2007/relationships/media" Target="../media/media88.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89.wav"/></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91.wav"/><Relationship Id="rId7" Type="http://schemas.openxmlformats.org/officeDocument/2006/relationships/slideLayout" Target="../slideLayouts/slideLayout2.xml"/><Relationship Id="rId2" Type="http://schemas.openxmlformats.org/officeDocument/2006/relationships/audio" Target="../media/media90.wav"/><Relationship Id="rId1" Type="http://schemas.microsoft.com/office/2007/relationships/media" Target="../media/media90.wav"/><Relationship Id="rId6" Type="http://schemas.openxmlformats.org/officeDocument/2006/relationships/audio" Target="../media/media92.wav"/><Relationship Id="rId5" Type="http://schemas.microsoft.com/office/2007/relationships/media" Target="../media/media92.wav"/><Relationship Id="rId4" Type="http://schemas.openxmlformats.org/officeDocument/2006/relationships/audio" Target="../media/media91.wav"/></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3.wav"/><Relationship Id="rId1" Type="http://schemas.microsoft.com/office/2007/relationships/media" Target="../media/media9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www.anna-maria-hefele.com/" TargetMode="External"/><Relationship Id="rId2" Type="http://schemas.openxmlformats.org/officeDocument/2006/relationships/hyperlink" Target="2.1%20boventonen.wav"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4.wav"/><Relationship Id="rId1" Type="http://schemas.microsoft.com/office/2007/relationships/media" Target="../media/media94.wav"/><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5.wav"/><Relationship Id="rId1" Type="http://schemas.microsoft.com/office/2007/relationships/media" Target="../media/media95.wav"/><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6.wav"/><Relationship Id="rId1" Type="http://schemas.microsoft.com/office/2007/relationships/media" Target="../media/media96.wav"/><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98.wav"/><Relationship Id="rId7" Type="http://schemas.openxmlformats.org/officeDocument/2006/relationships/slideLayout" Target="../slideLayouts/slideLayout2.xml"/><Relationship Id="rId2" Type="http://schemas.openxmlformats.org/officeDocument/2006/relationships/audio" Target="../media/media97.wav"/><Relationship Id="rId1" Type="http://schemas.microsoft.com/office/2007/relationships/media" Target="../media/media97.wav"/><Relationship Id="rId6" Type="http://schemas.openxmlformats.org/officeDocument/2006/relationships/audio" Target="../media/media99.wav"/><Relationship Id="rId5" Type="http://schemas.microsoft.com/office/2007/relationships/media" Target="../media/media99.wav"/><Relationship Id="rId4" Type="http://schemas.openxmlformats.org/officeDocument/2006/relationships/audio" Target="../media/media98.wav"/></Relationships>
</file>

<file path=ppt/slides/_rels/slide44.xml.rels><?xml version="1.0" encoding="UTF-8" standalone="yes"?>
<Relationships xmlns="http://schemas.openxmlformats.org/package/2006/relationships"><Relationship Id="rId8" Type="http://schemas.openxmlformats.org/officeDocument/2006/relationships/audio" Target="../media/media103.wav"/><Relationship Id="rId13" Type="http://schemas.openxmlformats.org/officeDocument/2006/relationships/image" Target="../media/image1.png"/><Relationship Id="rId3" Type="http://schemas.microsoft.com/office/2007/relationships/media" Target="../media/media101.wav"/><Relationship Id="rId7" Type="http://schemas.microsoft.com/office/2007/relationships/media" Target="../media/media103.wav"/><Relationship Id="rId12" Type="http://schemas.openxmlformats.org/officeDocument/2006/relationships/image" Target="../media/image2.png"/><Relationship Id="rId2" Type="http://schemas.openxmlformats.org/officeDocument/2006/relationships/audio" Target="../media/media100.wav"/><Relationship Id="rId1" Type="http://schemas.microsoft.com/office/2007/relationships/media" Target="../media/media100.wav"/><Relationship Id="rId6" Type="http://schemas.openxmlformats.org/officeDocument/2006/relationships/audio" Target="../media/media102.wav"/><Relationship Id="rId11" Type="http://schemas.openxmlformats.org/officeDocument/2006/relationships/slideLayout" Target="../slideLayouts/slideLayout2.xml"/><Relationship Id="rId5" Type="http://schemas.microsoft.com/office/2007/relationships/media" Target="../media/media102.wav"/><Relationship Id="rId10" Type="http://schemas.openxmlformats.org/officeDocument/2006/relationships/audio" Target="../media/media104.wav"/><Relationship Id="rId4" Type="http://schemas.openxmlformats.org/officeDocument/2006/relationships/audio" Target="../media/media101.wav"/><Relationship Id="rId9" Type="http://schemas.microsoft.com/office/2007/relationships/media" Target="../media/media104.wav"/></Relationships>
</file>

<file path=ppt/slides/_rels/slide45.xml.rels><?xml version="1.0" encoding="UTF-8" standalone="yes"?>
<Relationships xmlns="http://schemas.openxmlformats.org/package/2006/relationships"><Relationship Id="rId8" Type="http://schemas.openxmlformats.org/officeDocument/2006/relationships/audio" Target="../media/media108.wav"/><Relationship Id="rId3" Type="http://schemas.microsoft.com/office/2007/relationships/media" Target="../media/media106.wav"/><Relationship Id="rId7" Type="http://schemas.microsoft.com/office/2007/relationships/media" Target="../media/media108.wav"/><Relationship Id="rId12" Type="http://schemas.openxmlformats.org/officeDocument/2006/relationships/image" Target="../media/image2.png"/><Relationship Id="rId2" Type="http://schemas.openxmlformats.org/officeDocument/2006/relationships/audio" Target="../media/media105.wav"/><Relationship Id="rId1" Type="http://schemas.microsoft.com/office/2007/relationships/media" Target="../media/media105.wav"/><Relationship Id="rId6" Type="http://schemas.openxmlformats.org/officeDocument/2006/relationships/audio" Target="../media/media107.wav"/><Relationship Id="rId11" Type="http://schemas.openxmlformats.org/officeDocument/2006/relationships/slideLayout" Target="../slideLayouts/slideLayout2.xml"/><Relationship Id="rId5" Type="http://schemas.microsoft.com/office/2007/relationships/media" Target="../media/media107.wav"/><Relationship Id="rId10" Type="http://schemas.openxmlformats.org/officeDocument/2006/relationships/audio" Target="../media/media109.wav"/><Relationship Id="rId4" Type="http://schemas.openxmlformats.org/officeDocument/2006/relationships/audio" Target="../media/media106.wav"/><Relationship Id="rId9" Type="http://schemas.microsoft.com/office/2007/relationships/media" Target="../media/media109.wav"/></Relationships>
</file>

<file path=ppt/slides/_rels/slide46.xml.rels><?xml version="1.0" encoding="UTF-8" standalone="yes"?>
<Relationships xmlns="http://schemas.openxmlformats.org/package/2006/relationships"><Relationship Id="rId8" Type="http://schemas.openxmlformats.org/officeDocument/2006/relationships/audio" Target="../media/media113.wav"/><Relationship Id="rId13" Type="http://schemas.microsoft.com/office/2007/relationships/media" Target="../media/media116.wav"/><Relationship Id="rId18" Type="http://schemas.openxmlformats.org/officeDocument/2006/relationships/image" Target="../media/image2.png"/><Relationship Id="rId3" Type="http://schemas.microsoft.com/office/2007/relationships/media" Target="../media/media111.wav"/><Relationship Id="rId7" Type="http://schemas.microsoft.com/office/2007/relationships/media" Target="../media/media113.wav"/><Relationship Id="rId12" Type="http://schemas.openxmlformats.org/officeDocument/2006/relationships/audio" Target="../media/media115.wav"/><Relationship Id="rId17" Type="http://schemas.openxmlformats.org/officeDocument/2006/relationships/slideLayout" Target="../slideLayouts/slideLayout2.xml"/><Relationship Id="rId2" Type="http://schemas.openxmlformats.org/officeDocument/2006/relationships/audio" Target="../media/media110.wav"/><Relationship Id="rId16" Type="http://schemas.openxmlformats.org/officeDocument/2006/relationships/audio" Target="../media/media117.wav"/><Relationship Id="rId1" Type="http://schemas.microsoft.com/office/2007/relationships/media" Target="../media/media110.wav"/><Relationship Id="rId6" Type="http://schemas.openxmlformats.org/officeDocument/2006/relationships/audio" Target="../media/media112.wav"/><Relationship Id="rId11" Type="http://schemas.microsoft.com/office/2007/relationships/media" Target="../media/media115.wav"/><Relationship Id="rId5" Type="http://schemas.microsoft.com/office/2007/relationships/media" Target="../media/media112.wav"/><Relationship Id="rId15" Type="http://schemas.microsoft.com/office/2007/relationships/media" Target="../media/media117.wav"/><Relationship Id="rId10" Type="http://schemas.openxmlformats.org/officeDocument/2006/relationships/audio" Target="../media/media114.wav"/><Relationship Id="rId4" Type="http://schemas.openxmlformats.org/officeDocument/2006/relationships/audio" Target="../media/media111.wav"/><Relationship Id="rId9" Type="http://schemas.microsoft.com/office/2007/relationships/media" Target="../media/media114.wav"/><Relationship Id="rId14" Type="http://schemas.openxmlformats.org/officeDocument/2006/relationships/audio" Target="../media/media116.wav"/></Relationships>
</file>

<file path=ppt/slides/_rels/slide47.xml.rels><?xml version="1.0" encoding="UTF-8" standalone="yes"?>
<Relationships xmlns="http://schemas.openxmlformats.org/package/2006/relationships"><Relationship Id="rId8" Type="http://schemas.openxmlformats.org/officeDocument/2006/relationships/audio" Target="../media/media121.wav"/><Relationship Id="rId13" Type="http://schemas.openxmlformats.org/officeDocument/2006/relationships/slideLayout" Target="../slideLayouts/slideLayout2.xml"/><Relationship Id="rId3" Type="http://schemas.microsoft.com/office/2007/relationships/media" Target="../media/media119.wav"/><Relationship Id="rId7" Type="http://schemas.microsoft.com/office/2007/relationships/media" Target="../media/media121.wav"/><Relationship Id="rId12" Type="http://schemas.openxmlformats.org/officeDocument/2006/relationships/audio" Target="../media/media123.wav"/><Relationship Id="rId2" Type="http://schemas.openxmlformats.org/officeDocument/2006/relationships/audio" Target="../media/media118.wav"/><Relationship Id="rId1" Type="http://schemas.microsoft.com/office/2007/relationships/media" Target="../media/media118.wav"/><Relationship Id="rId6" Type="http://schemas.openxmlformats.org/officeDocument/2006/relationships/audio" Target="../media/media120.wav"/><Relationship Id="rId11" Type="http://schemas.microsoft.com/office/2007/relationships/media" Target="../media/media123.wav"/><Relationship Id="rId5" Type="http://schemas.microsoft.com/office/2007/relationships/media" Target="../media/media120.wav"/><Relationship Id="rId10" Type="http://schemas.openxmlformats.org/officeDocument/2006/relationships/audio" Target="../media/media122.wav"/><Relationship Id="rId4" Type="http://schemas.openxmlformats.org/officeDocument/2006/relationships/audio" Target="../media/media119.wav"/><Relationship Id="rId9" Type="http://schemas.microsoft.com/office/2007/relationships/media" Target="../media/media122.wav"/><Relationship Id="rId1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audio" Target="../media/media127.wav"/><Relationship Id="rId13" Type="http://schemas.openxmlformats.org/officeDocument/2006/relationships/slideLayout" Target="../slideLayouts/slideLayout2.xml"/><Relationship Id="rId3" Type="http://schemas.microsoft.com/office/2007/relationships/media" Target="../media/media125.wav"/><Relationship Id="rId7" Type="http://schemas.microsoft.com/office/2007/relationships/media" Target="../media/media127.wav"/><Relationship Id="rId12" Type="http://schemas.openxmlformats.org/officeDocument/2006/relationships/audio" Target="../media/media129.wav"/><Relationship Id="rId2" Type="http://schemas.openxmlformats.org/officeDocument/2006/relationships/audio" Target="../media/media124.wav"/><Relationship Id="rId1" Type="http://schemas.microsoft.com/office/2007/relationships/media" Target="../media/media124.wav"/><Relationship Id="rId6" Type="http://schemas.openxmlformats.org/officeDocument/2006/relationships/audio" Target="../media/media126.wav"/><Relationship Id="rId11" Type="http://schemas.microsoft.com/office/2007/relationships/media" Target="../media/media129.wav"/><Relationship Id="rId5" Type="http://schemas.microsoft.com/office/2007/relationships/media" Target="../media/media126.wav"/><Relationship Id="rId10" Type="http://schemas.openxmlformats.org/officeDocument/2006/relationships/audio" Target="../media/media128.wav"/><Relationship Id="rId4" Type="http://schemas.openxmlformats.org/officeDocument/2006/relationships/audio" Target="../media/media125.wav"/><Relationship Id="rId9" Type="http://schemas.microsoft.com/office/2007/relationships/media" Target="../media/media128.wav"/><Relationship Id="rId1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0.wav"/><Relationship Id="rId1" Type="http://schemas.microsoft.com/office/2007/relationships/media" Target="../media/media130.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wav"/><Relationship Id="rId7"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5" Type="http://schemas.microsoft.com/office/2007/relationships/media" Target="../media/media3.wav"/><Relationship Id="rId4" Type="http://schemas.openxmlformats.org/officeDocument/2006/relationships/audio" Target="../media/media2.wav"/></Relationships>
</file>

<file path=ppt/slides/_rels/slide50.xml.rels><?xml version="1.0" encoding="UTF-8" standalone="yes"?>
<Relationships xmlns="http://schemas.openxmlformats.org/package/2006/relationships"><Relationship Id="rId8" Type="http://schemas.openxmlformats.org/officeDocument/2006/relationships/audio" Target="../media/media134.wav"/><Relationship Id="rId3" Type="http://schemas.microsoft.com/office/2007/relationships/media" Target="../media/media132.wav"/><Relationship Id="rId7" Type="http://schemas.microsoft.com/office/2007/relationships/media" Target="../media/media134.wav"/><Relationship Id="rId2" Type="http://schemas.openxmlformats.org/officeDocument/2006/relationships/audio" Target="../media/media131.wav"/><Relationship Id="rId1" Type="http://schemas.microsoft.com/office/2007/relationships/media" Target="../media/media131.wav"/><Relationship Id="rId6" Type="http://schemas.openxmlformats.org/officeDocument/2006/relationships/audio" Target="../media/media133.wav"/><Relationship Id="rId5" Type="http://schemas.microsoft.com/office/2007/relationships/media" Target="../media/media133.wav"/><Relationship Id="rId10" Type="http://schemas.openxmlformats.org/officeDocument/2006/relationships/image" Target="../media/image2.png"/><Relationship Id="rId4" Type="http://schemas.openxmlformats.org/officeDocument/2006/relationships/audio" Target="../media/media132.wav"/><Relationship Id="rId9"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36.wav"/><Relationship Id="rId7" Type="http://schemas.openxmlformats.org/officeDocument/2006/relationships/slideLayout" Target="../slideLayouts/slideLayout2.xml"/><Relationship Id="rId2" Type="http://schemas.openxmlformats.org/officeDocument/2006/relationships/audio" Target="../media/media135.wav"/><Relationship Id="rId1" Type="http://schemas.microsoft.com/office/2007/relationships/media" Target="../media/media135.wav"/><Relationship Id="rId6" Type="http://schemas.openxmlformats.org/officeDocument/2006/relationships/audio" Target="../media/media137.wav"/><Relationship Id="rId5" Type="http://schemas.microsoft.com/office/2007/relationships/media" Target="../media/media137.wav"/><Relationship Id="rId4" Type="http://schemas.openxmlformats.org/officeDocument/2006/relationships/audio" Target="../media/media136.wav"/></Relationships>
</file>

<file path=ppt/slides/_rels/slide52.xml.rels><?xml version="1.0" encoding="UTF-8" standalone="yes"?>
<Relationships xmlns="http://schemas.openxmlformats.org/package/2006/relationships"><Relationship Id="rId3" Type="http://schemas.microsoft.com/office/2007/relationships/media" Target="../media/media139.wav"/><Relationship Id="rId2" Type="http://schemas.openxmlformats.org/officeDocument/2006/relationships/audio" Target="../media/media138.wav"/><Relationship Id="rId1" Type="http://schemas.microsoft.com/office/2007/relationships/media" Target="../media/media138.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39.wav"/></Relationships>
</file>

<file path=ppt/slides/_rels/slide53.xml.rels><?xml version="1.0" encoding="UTF-8" standalone="yes"?>
<Relationships xmlns="http://schemas.openxmlformats.org/package/2006/relationships"><Relationship Id="rId3" Type="http://schemas.microsoft.com/office/2007/relationships/media" Target="../media/media141.wav"/><Relationship Id="rId2" Type="http://schemas.openxmlformats.org/officeDocument/2006/relationships/audio" Target="../media/media140.wav"/><Relationship Id="rId1" Type="http://schemas.microsoft.com/office/2007/relationships/media" Target="../media/media140.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41.wav"/></Relationships>
</file>

<file path=ppt/slides/_rels/slide54.xml.rels><?xml version="1.0" encoding="UTF-8" standalone="yes"?>
<Relationships xmlns="http://schemas.openxmlformats.org/package/2006/relationships"><Relationship Id="rId3" Type="http://schemas.microsoft.com/office/2007/relationships/media" Target="../media/media143.wav"/><Relationship Id="rId2" Type="http://schemas.openxmlformats.org/officeDocument/2006/relationships/audio" Target="../media/media142.wav"/><Relationship Id="rId1" Type="http://schemas.microsoft.com/office/2007/relationships/media" Target="../media/media142.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43.wav"/></Relationships>
</file>

<file path=ppt/slides/_rels/slide55.xml.rels><?xml version="1.0" encoding="UTF-8" standalone="yes"?>
<Relationships xmlns="http://schemas.openxmlformats.org/package/2006/relationships"><Relationship Id="rId3" Type="http://schemas.microsoft.com/office/2007/relationships/media" Target="../media/media145.wav"/><Relationship Id="rId2" Type="http://schemas.openxmlformats.org/officeDocument/2006/relationships/audio" Target="../media/media144.wav"/><Relationship Id="rId1" Type="http://schemas.microsoft.com/office/2007/relationships/media" Target="../media/media144.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45.wav"/></Relationships>
</file>

<file path=ppt/slides/_rels/slide56.xml.rels><?xml version="1.0" encoding="UTF-8" standalone="yes"?>
<Relationships xmlns="http://schemas.openxmlformats.org/package/2006/relationships"><Relationship Id="rId8" Type="http://schemas.openxmlformats.org/officeDocument/2006/relationships/audio" Target="../media/media149.wav"/><Relationship Id="rId3" Type="http://schemas.microsoft.com/office/2007/relationships/media" Target="../media/media147.wav"/><Relationship Id="rId7" Type="http://schemas.microsoft.com/office/2007/relationships/media" Target="../media/media149.wav"/><Relationship Id="rId2" Type="http://schemas.openxmlformats.org/officeDocument/2006/relationships/audio" Target="../media/media146.wav"/><Relationship Id="rId1" Type="http://schemas.microsoft.com/office/2007/relationships/media" Target="../media/media146.wav"/><Relationship Id="rId6" Type="http://schemas.openxmlformats.org/officeDocument/2006/relationships/audio" Target="../media/media148.wav"/><Relationship Id="rId5" Type="http://schemas.microsoft.com/office/2007/relationships/media" Target="../media/media148.wav"/><Relationship Id="rId10" Type="http://schemas.openxmlformats.org/officeDocument/2006/relationships/image" Target="../media/image1.png"/><Relationship Id="rId4" Type="http://schemas.openxmlformats.org/officeDocument/2006/relationships/audio" Target="../media/media147.wav"/><Relationship Id="rId9"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media" Target="../media/media151.wav"/><Relationship Id="rId2" Type="http://schemas.openxmlformats.org/officeDocument/2006/relationships/audio" Target="../media/media150.wav"/><Relationship Id="rId1" Type="http://schemas.microsoft.com/office/2007/relationships/media" Target="../media/media150.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51.wav"/></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53.wav"/><Relationship Id="rId7" Type="http://schemas.openxmlformats.org/officeDocument/2006/relationships/slideLayout" Target="../slideLayouts/slideLayout2.xml"/><Relationship Id="rId2" Type="http://schemas.openxmlformats.org/officeDocument/2006/relationships/audio" Target="../media/media152.wav"/><Relationship Id="rId1" Type="http://schemas.microsoft.com/office/2007/relationships/media" Target="../media/media152.wav"/><Relationship Id="rId6" Type="http://schemas.openxmlformats.org/officeDocument/2006/relationships/audio" Target="../media/media154.wav"/><Relationship Id="rId5" Type="http://schemas.microsoft.com/office/2007/relationships/media" Target="../media/media154.wav"/><Relationship Id="rId4" Type="http://schemas.openxmlformats.org/officeDocument/2006/relationships/audio" Target="../media/media153.wav"/></Relationships>
</file>

<file path=ppt/slides/_rels/slide5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56.wav"/><Relationship Id="rId7" Type="http://schemas.openxmlformats.org/officeDocument/2006/relationships/slideLayout" Target="../slideLayouts/slideLayout2.xml"/><Relationship Id="rId2" Type="http://schemas.openxmlformats.org/officeDocument/2006/relationships/audio" Target="../media/media155.wav"/><Relationship Id="rId1" Type="http://schemas.microsoft.com/office/2007/relationships/media" Target="../media/media155.wav"/><Relationship Id="rId6" Type="http://schemas.openxmlformats.org/officeDocument/2006/relationships/audio" Target="../media/media157.wav"/><Relationship Id="rId5" Type="http://schemas.microsoft.com/office/2007/relationships/media" Target="../media/media157.wav"/><Relationship Id="rId4" Type="http://schemas.openxmlformats.org/officeDocument/2006/relationships/audio" Target="../media/media156.wav"/></Relationships>
</file>

<file path=ppt/slides/_rels/slide6.xml.rels><?xml version="1.0" encoding="UTF-8" standalone="yes"?>
<Relationships xmlns="http://schemas.openxmlformats.org/package/2006/relationships"><Relationship Id="rId3" Type="http://schemas.microsoft.com/office/2007/relationships/media" Target="../media/media5.wav"/><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60.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59.wav"/><Relationship Id="rId7" Type="http://schemas.openxmlformats.org/officeDocument/2006/relationships/slideLayout" Target="../slideLayouts/slideLayout2.xml"/><Relationship Id="rId2" Type="http://schemas.openxmlformats.org/officeDocument/2006/relationships/audio" Target="../media/media158.wav"/><Relationship Id="rId1" Type="http://schemas.microsoft.com/office/2007/relationships/media" Target="../media/media158.wav"/><Relationship Id="rId6" Type="http://schemas.openxmlformats.org/officeDocument/2006/relationships/audio" Target="../media/media160.wav"/><Relationship Id="rId5" Type="http://schemas.microsoft.com/office/2007/relationships/media" Target="../media/media160.wav"/><Relationship Id="rId4" Type="http://schemas.openxmlformats.org/officeDocument/2006/relationships/audio" Target="../media/media159.wav"/></Relationships>
</file>

<file path=ppt/slides/_rels/slide61.xml.rels><?xml version="1.0" encoding="UTF-8" standalone="yes"?>
<Relationships xmlns="http://schemas.openxmlformats.org/package/2006/relationships"><Relationship Id="rId3" Type="http://schemas.microsoft.com/office/2007/relationships/media" Target="../media/media162.wav"/><Relationship Id="rId2" Type="http://schemas.openxmlformats.org/officeDocument/2006/relationships/audio" Target="../media/media161.wav"/><Relationship Id="rId1" Type="http://schemas.microsoft.com/office/2007/relationships/media" Target="../media/media16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62.wav"/></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3.wav"/><Relationship Id="rId1" Type="http://schemas.microsoft.com/office/2007/relationships/media" Target="../media/media163.wav"/><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4.wav"/><Relationship Id="rId1" Type="http://schemas.microsoft.com/office/2007/relationships/media" Target="../media/media164.wav"/><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microsoft.com/office/2007/relationships/media" Target="../media/media166.wav"/><Relationship Id="rId2" Type="http://schemas.openxmlformats.org/officeDocument/2006/relationships/audio" Target="../media/media165.wav"/><Relationship Id="rId1" Type="http://schemas.microsoft.com/office/2007/relationships/media" Target="../media/media165.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66.wav"/></Relationships>
</file>

<file path=ppt/slides/_rels/slide7.xml.rels><?xml version="1.0" encoding="UTF-8" standalone="yes"?>
<Relationships xmlns="http://schemas.openxmlformats.org/package/2006/relationships"><Relationship Id="rId3" Type="http://schemas.microsoft.com/office/2007/relationships/media" Target="../media/media7.wav"/><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7.wa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9.wav"/><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1"/>
          <p:cNvSpPr>
            <a:spLocks noGrp="1"/>
          </p:cNvSpPr>
          <p:nvPr>
            <p:ph type="ctrTitle"/>
          </p:nvPr>
        </p:nvSpPr>
        <p:spPr/>
        <p:txBody>
          <a:bodyPr/>
          <a:lstStyle/>
          <a:p>
            <a:pPr eaLnBrk="1" hangingPunct="1"/>
            <a:r>
              <a:rPr lang="nl-BE" altLang="nl-BE" sz="3600" smtClean="0"/>
              <a:t>Geluidsvoorbeelden bij </a:t>
            </a:r>
            <a:br>
              <a:rPr lang="nl-BE" altLang="nl-BE" sz="3600" smtClean="0"/>
            </a:br>
            <a:r>
              <a:rPr lang="nl-BE" altLang="nl-BE" sz="3600" smtClean="0"/>
              <a:t>Basisbegrippen Fonetiek en Fonologie</a:t>
            </a:r>
            <a:r>
              <a:rPr lang="nl-BE" altLang="nl-BE" smtClean="0"/>
              <a:t/>
            </a:r>
            <a:br>
              <a:rPr lang="nl-BE" altLang="nl-BE" smtClean="0"/>
            </a:br>
            <a:endParaRPr lang="nl-BE" altLang="nl-BE" smtClean="0"/>
          </a:p>
        </p:txBody>
      </p:sp>
      <p:sp>
        <p:nvSpPr>
          <p:cNvPr id="2051" name="Ondertitel 2"/>
          <p:cNvSpPr>
            <a:spLocks noGrp="1"/>
          </p:cNvSpPr>
          <p:nvPr>
            <p:ph type="subTitle" idx="1"/>
          </p:nvPr>
        </p:nvSpPr>
        <p:spPr/>
        <p:txBody>
          <a:bodyPr/>
          <a:lstStyle/>
          <a:p>
            <a:pPr eaLnBrk="1" hangingPunct="1"/>
            <a:r>
              <a:rPr lang="nl-BE" altLang="nl-BE" smtClean="0"/>
              <a:t>H. Smessaert &amp; W. Decoster, ACCO, 2017, 2</a:t>
            </a:r>
            <a:r>
              <a:rPr lang="nl-BE" altLang="nl-BE" baseline="30000" smtClean="0"/>
              <a:t>e</a:t>
            </a:r>
            <a:r>
              <a:rPr lang="nl-BE" altLang="nl-BE" smtClean="0"/>
              <a:t> herziene druk</a:t>
            </a:r>
          </a:p>
          <a:p>
            <a:pPr eaLnBrk="1" hangingPunct="1"/>
            <a:endParaRPr lang="nl-BE" altLang="nl-BE"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a:t>
            </a:r>
            <a:r>
              <a:rPr lang="nl-BE" b="1" dirty="0" smtClean="0"/>
              <a:t>3:</a:t>
            </a:r>
            <a:r>
              <a:rPr lang="nl-BE" b="1" dirty="0"/>
              <a:t> </a:t>
            </a:r>
            <a:r>
              <a:rPr lang="nl-BE" b="1" dirty="0" smtClean="0"/>
              <a:t>De </a:t>
            </a:r>
            <a:r>
              <a:rPr lang="nl-BE" b="1" dirty="0"/>
              <a:t>articulatie van vocalen</a:t>
            </a:r>
            <a:endParaRPr lang="nl-BE" dirty="0"/>
          </a:p>
        </p:txBody>
      </p:sp>
      <p:sp>
        <p:nvSpPr>
          <p:cNvPr id="3" name="Tijdelijke aanduiding voor inhoud 2"/>
          <p:cNvSpPr>
            <a:spLocks noGrp="1"/>
          </p:cNvSpPr>
          <p:nvPr>
            <p:ph idx="1"/>
          </p:nvPr>
        </p:nvSpPr>
        <p:spPr/>
        <p:txBody>
          <a:bodyPr/>
          <a:lstStyle/>
          <a:p>
            <a:r>
              <a:rPr lang="nl-BE" dirty="0"/>
              <a:t>3.1a </a:t>
            </a:r>
            <a:r>
              <a:rPr lang="nl-BE" i="1" dirty="0" smtClean="0"/>
              <a:t>Het </a:t>
            </a:r>
            <a:r>
              <a:rPr lang="nl-BE" i="1" dirty="0"/>
              <a:t>nieuwe kleine kuiken spuwt en stoeit en draait mooi rond in </a:t>
            </a:r>
            <a:r>
              <a:rPr lang="nl-BE" i="1" dirty="0" smtClean="0"/>
              <a:t> </a:t>
            </a:r>
          </a:p>
          <a:p>
            <a:pPr marL="0" indent="0">
              <a:buNone/>
            </a:pPr>
            <a:r>
              <a:rPr lang="nl-BE" i="1" dirty="0"/>
              <a:t> </a:t>
            </a:r>
            <a:r>
              <a:rPr lang="nl-BE" i="1" dirty="0" smtClean="0"/>
              <a:t>          de </a:t>
            </a:r>
            <a:r>
              <a:rPr lang="nl-BE" i="1" dirty="0"/>
              <a:t>koude sneeuw</a:t>
            </a:r>
            <a:r>
              <a:rPr lang="nl-BE" i="1" dirty="0" smtClean="0"/>
              <a:t>. </a:t>
            </a:r>
            <a:endParaRPr lang="nl-BE" dirty="0"/>
          </a:p>
          <a:p>
            <a:r>
              <a:rPr lang="nl-BE" dirty="0"/>
              <a:t>3.1b </a:t>
            </a:r>
            <a:r>
              <a:rPr lang="nl-BE" i="1" dirty="0" smtClean="0"/>
              <a:t>Het </a:t>
            </a:r>
            <a:r>
              <a:rPr lang="nl-BE" i="1" dirty="0"/>
              <a:t>grote boek ligt dus niet meer op het bed, maar op de </a:t>
            </a:r>
            <a:endParaRPr lang="nl-BE" i="1" dirty="0" smtClean="0"/>
          </a:p>
          <a:p>
            <a:pPr marL="0" indent="0">
              <a:buNone/>
            </a:pPr>
            <a:r>
              <a:rPr lang="nl-BE" i="1" dirty="0"/>
              <a:t> </a:t>
            </a:r>
            <a:r>
              <a:rPr lang="nl-BE" i="1" dirty="0" smtClean="0"/>
              <a:t>          bagagedrager</a:t>
            </a:r>
            <a:r>
              <a:rPr lang="nl-BE" i="1" dirty="0"/>
              <a:t>.</a:t>
            </a:r>
            <a:endParaRPr lang="nl-BE" dirty="0"/>
          </a:p>
          <a:p>
            <a:endParaRPr lang="nl-BE" dirty="0"/>
          </a:p>
        </p:txBody>
      </p:sp>
      <p:pic>
        <p:nvPicPr>
          <p:cNvPr id="4" name="3.1a het nieuwe kleine kuik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00756" y="2296065"/>
            <a:ext cx="609600" cy="609600"/>
          </a:xfrm>
          <a:prstGeom prst="rect">
            <a:avLst/>
          </a:prstGeom>
        </p:spPr>
      </p:pic>
      <p:pic>
        <p:nvPicPr>
          <p:cNvPr id="5" name="3.1b het grote boe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091797" y="3313981"/>
            <a:ext cx="609600" cy="609600"/>
          </a:xfrm>
          <a:prstGeom prst="rect">
            <a:avLst/>
          </a:prstGeom>
        </p:spPr>
      </p:pic>
    </p:spTree>
    <p:extLst>
      <p:ext uri="{BB962C8B-B14F-4D97-AF65-F5344CB8AC3E}">
        <p14:creationId xmlns:p14="http://schemas.microsoft.com/office/powerpoint/2010/main" val="3264281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3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a:t>
            </a:r>
            <a:r>
              <a:rPr lang="nl-BE" b="1" dirty="0" smtClean="0"/>
              <a:t>4:</a:t>
            </a:r>
            <a:r>
              <a:rPr lang="nl-BE" b="1" dirty="0"/>
              <a:t> </a:t>
            </a:r>
            <a:r>
              <a:rPr lang="nl-BE" b="1" dirty="0" smtClean="0"/>
              <a:t>De </a:t>
            </a:r>
            <a:r>
              <a:rPr lang="nl-BE" b="1" dirty="0"/>
              <a:t>articulatie van consonanten</a:t>
            </a:r>
            <a:r>
              <a:rPr lang="nl-BE" dirty="0"/>
              <a:t/>
            </a:r>
            <a:br>
              <a:rPr lang="nl-BE" dirty="0"/>
            </a:br>
            <a:endParaRPr lang="nl-BE" dirty="0"/>
          </a:p>
        </p:txBody>
      </p:sp>
      <p:sp>
        <p:nvSpPr>
          <p:cNvPr id="3" name="Tijdelijke aanduiding voor inhoud 2"/>
          <p:cNvSpPr>
            <a:spLocks noGrp="1"/>
          </p:cNvSpPr>
          <p:nvPr>
            <p:ph idx="1"/>
          </p:nvPr>
        </p:nvSpPr>
        <p:spPr/>
        <p:txBody>
          <a:bodyPr/>
          <a:lstStyle/>
          <a:p>
            <a:r>
              <a:rPr lang="nl-BE" dirty="0"/>
              <a:t>4.1a </a:t>
            </a:r>
            <a:r>
              <a:rPr lang="nl-BE" i="1" dirty="0" smtClean="0"/>
              <a:t>champagne</a:t>
            </a:r>
            <a:endParaRPr lang="nl-BE" dirty="0"/>
          </a:p>
          <a:p>
            <a:r>
              <a:rPr lang="nl-BE" dirty="0"/>
              <a:t>4.1b </a:t>
            </a:r>
            <a:r>
              <a:rPr lang="nl-BE" i="1" dirty="0" smtClean="0"/>
              <a:t>recyclage</a:t>
            </a:r>
            <a:endParaRPr lang="nl-BE" dirty="0"/>
          </a:p>
          <a:p>
            <a:r>
              <a:rPr lang="nl-BE" dirty="0"/>
              <a:t>4.1c 	</a:t>
            </a:r>
            <a:r>
              <a:rPr lang="nl-BE" i="1" dirty="0"/>
              <a:t>goedheid</a:t>
            </a:r>
            <a:endParaRPr lang="nl-BE" dirty="0"/>
          </a:p>
          <a:p>
            <a:r>
              <a:rPr lang="nl-BE" dirty="0"/>
              <a:t>4.1d </a:t>
            </a:r>
            <a:r>
              <a:rPr lang="nl-BE" i="1" dirty="0" smtClean="0"/>
              <a:t>ongeduldig</a:t>
            </a:r>
            <a:endParaRPr lang="nl-BE" dirty="0"/>
          </a:p>
          <a:p>
            <a:r>
              <a:rPr lang="nl-BE" dirty="0"/>
              <a:t>4.1e </a:t>
            </a:r>
            <a:r>
              <a:rPr lang="nl-BE" i="1" dirty="0" smtClean="0"/>
              <a:t>vakbekwaam</a:t>
            </a:r>
            <a:endParaRPr lang="nl-BE" dirty="0"/>
          </a:p>
          <a:p>
            <a:pPr marL="0" indent="0">
              <a:buNone/>
            </a:pPr>
            <a:endParaRPr lang="nl-BE" dirty="0"/>
          </a:p>
        </p:txBody>
      </p:sp>
      <p:pic>
        <p:nvPicPr>
          <p:cNvPr id="4" name="4.1a champag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781247" y="1787104"/>
            <a:ext cx="609600" cy="609600"/>
          </a:xfrm>
          <a:prstGeom prst="rect">
            <a:avLst/>
          </a:prstGeom>
        </p:spPr>
      </p:pic>
      <p:pic>
        <p:nvPicPr>
          <p:cNvPr id="5" name="4.1b recyclag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453441" y="2287437"/>
            <a:ext cx="609600" cy="609600"/>
          </a:xfrm>
          <a:prstGeom prst="rect">
            <a:avLst/>
          </a:prstGeom>
        </p:spPr>
      </p:pic>
      <p:pic>
        <p:nvPicPr>
          <p:cNvPr id="6" name="4.1c goedhei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3453441" y="2824012"/>
            <a:ext cx="609600" cy="609600"/>
          </a:xfrm>
          <a:prstGeom prst="rect">
            <a:avLst/>
          </a:prstGeom>
        </p:spPr>
      </p:pic>
      <p:pic>
        <p:nvPicPr>
          <p:cNvPr id="7" name="4.1d ongeduldig">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3677728" y="3324345"/>
            <a:ext cx="609600" cy="609600"/>
          </a:xfrm>
          <a:prstGeom prst="rect">
            <a:avLst/>
          </a:prstGeom>
        </p:spPr>
      </p:pic>
      <p:pic>
        <p:nvPicPr>
          <p:cNvPr id="8" name="4.1e vakbekwaam">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3982528" y="3860920"/>
            <a:ext cx="609600" cy="609600"/>
          </a:xfrm>
          <a:prstGeom prst="rect">
            <a:avLst/>
          </a:prstGeom>
        </p:spPr>
      </p:pic>
    </p:spTree>
    <p:extLst>
      <p:ext uri="{BB962C8B-B14F-4D97-AF65-F5344CB8AC3E}">
        <p14:creationId xmlns:p14="http://schemas.microsoft.com/office/powerpoint/2010/main" val="3328389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9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72"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44"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037"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4: De articulatie van </a:t>
            </a:r>
            <a:r>
              <a:rPr lang="nl-BE" b="1" dirty="0" smtClean="0"/>
              <a:t>consonanten</a:t>
            </a:r>
            <a:endParaRPr lang="nl-BE" dirty="0"/>
          </a:p>
        </p:txBody>
      </p:sp>
      <p:sp>
        <p:nvSpPr>
          <p:cNvPr id="3" name="Tijdelijke aanduiding voor inhoud 2"/>
          <p:cNvSpPr>
            <a:spLocks noGrp="1"/>
          </p:cNvSpPr>
          <p:nvPr>
            <p:ph idx="1"/>
          </p:nvPr>
        </p:nvSpPr>
        <p:spPr/>
        <p:txBody>
          <a:bodyPr/>
          <a:lstStyle/>
          <a:p>
            <a:r>
              <a:rPr lang="nl-BE" dirty="0"/>
              <a:t>4.2a </a:t>
            </a:r>
            <a:r>
              <a:rPr lang="nl-BE" i="1" dirty="0" smtClean="0"/>
              <a:t>sneeuwruimdienst </a:t>
            </a:r>
            <a:endParaRPr lang="nl-BE" dirty="0"/>
          </a:p>
          <a:p>
            <a:r>
              <a:rPr lang="nl-BE" dirty="0"/>
              <a:t>4.2b </a:t>
            </a:r>
            <a:r>
              <a:rPr lang="nl-BE" i="1" dirty="0" smtClean="0"/>
              <a:t>verkiezingsnederlaag</a:t>
            </a:r>
            <a:endParaRPr lang="nl-BE" dirty="0"/>
          </a:p>
          <a:p>
            <a:r>
              <a:rPr lang="nl-BE" dirty="0"/>
              <a:t>4.2c 	</a:t>
            </a:r>
            <a:r>
              <a:rPr lang="nl-BE" i="1" dirty="0"/>
              <a:t>ruwbouwaannemer</a:t>
            </a:r>
            <a:endParaRPr lang="nl-BE" dirty="0"/>
          </a:p>
          <a:p>
            <a:r>
              <a:rPr lang="nl-BE" dirty="0"/>
              <a:t>4.2d </a:t>
            </a:r>
            <a:r>
              <a:rPr lang="nl-BE" i="1" dirty="0" smtClean="0"/>
              <a:t>chantage</a:t>
            </a:r>
            <a:endParaRPr lang="nl-BE" dirty="0"/>
          </a:p>
          <a:p>
            <a:r>
              <a:rPr lang="nl-BE" dirty="0"/>
              <a:t>4.2e </a:t>
            </a:r>
            <a:r>
              <a:rPr lang="nl-BE" i="1" dirty="0" smtClean="0"/>
              <a:t>gereedschapskist</a:t>
            </a:r>
            <a:endParaRPr lang="nl-BE" dirty="0"/>
          </a:p>
          <a:p>
            <a:r>
              <a:rPr lang="nl-BE" dirty="0"/>
              <a:t>4.2f 	</a:t>
            </a:r>
            <a:r>
              <a:rPr lang="nl-BE" i="1" dirty="0" smtClean="0"/>
              <a:t>boekendoos </a:t>
            </a:r>
            <a:endParaRPr lang="nl-BE" dirty="0"/>
          </a:p>
          <a:p>
            <a:r>
              <a:rPr lang="nl-BE" dirty="0"/>
              <a:t>4.2g </a:t>
            </a:r>
            <a:r>
              <a:rPr lang="nl-BE" i="1" dirty="0" smtClean="0"/>
              <a:t>hoofdbekommernis </a:t>
            </a:r>
            <a:endParaRPr lang="nl-BE" dirty="0"/>
          </a:p>
        </p:txBody>
      </p:sp>
      <p:pic>
        <p:nvPicPr>
          <p:cNvPr id="4" name="4.2a sneeuwruimdien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687019" y="1761227"/>
            <a:ext cx="609600" cy="609600"/>
          </a:xfrm>
          <a:prstGeom prst="rect">
            <a:avLst/>
          </a:prstGeom>
        </p:spPr>
      </p:pic>
      <p:pic>
        <p:nvPicPr>
          <p:cNvPr id="5" name="4.2b verkiezingsnederlaa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5118340" y="2278812"/>
            <a:ext cx="609600" cy="609600"/>
          </a:xfrm>
          <a:prstGeom prst="rect">
            <a:avLst/>
          </a:prstGeom>
        </p:spPr>
      </p:pic>
      <p:pic>
        <p:nvPicPr>
          <p:cNvPr id="6" name="4.2c ruwbouwaanneme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4850922" y="2801007"/>
            <a:ext cx="609600" cy="609600"/>
          </a:xfrm>
          <a:prstGeom prst="rect">
            <a:avLst/>
          </a:prstGeom>
        </p:spPr>
      </p:pic>
      <p:pic>
        <p:nvPicPr>
          <p:cNvPr id="7" name="4.2d chantag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3427562" y="3343109"/>
            <a:ext cx="609600" cy="609600"/>
          </a:xfrm>
          <a:prstGeom prst="rect">
            <a:avLst/>
          </a:prstGeom>
        </p:spPr>
      </p:pic>
      <p:pic>
        <p:nvPicPr>
          <p:cNvPr id="8" name="4.2e gereedschapskis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4523117" y="3840787"/>
            <a:ext cx="609600" cy="609600"/>
          </a:xfrm>
          <a:prstGeom prst="rect">
            <a:avLst/>
          </a:prstGeom>
        </p:spPr>
      </p:pic>
      <p:pic>
        <p:nvPicPr>
          <p:cNvPr id="9" name="4.2f boekendoo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3833004" y="4340525"/>
            <a:ext cx="609600" cy="609600"/>
          </a:xfrm>
          <a:prstGeom prst="rect">
            <a:avLst/>
          </a:prstGeom>
        </p:spPr>
      </p:pic>
      <p:pic>
        <p:nvPicPr>
          <p:cNvPr id="10" name="4.2g hoofdbekommernis">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6"/>
          <a:stretch>
            <a:fillRect/>
          </a:stretch>
        </p:blipFill>
        <p:spPr>
          <a:xfrm>
            <a:off x="4850922" y="4863615"/>
            <a:ext cx="609600" cy="609600"/>
          </a:xfrm>
          <a:prstGeom prst="rect">
            <a:avLst/>
          </a:prstGeom>
        </p:spPr>
      </p:pic>
    </p:spTree>
    <p:extLst>
      <p:ext uri="{BB962C8B-B14F-4D97-AF65-F5344CB8AC3E}">
        <p14:creationId xmlns:p14="http://schemas.microsoft.com/office/powerpoint/2010/main" val="1665033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3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809"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941"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350"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688" fill="hold"/>
                                        <p:tgtEl>
                                          <p:spTgt spid="9"/>
                                        </p:tgtEl>
                                      </p:cBhvr>
                                    </p:cmd>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9"/>
                </p:tgtEl>
              </p:cMediaNode>
            </p:audio>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425" fill="hold"/>
                                        <p:tgtEl>
                                          <p:spTgt spid="10"/>
                                        </p:tgtEl>
                                      </p:cBhvr>
                                    </p:cmd>
                                  </p:childTnLst>
                                </p:cTn>
                              </p:par>
                            </p:childTnLst>
                          </p:cTn>
                        </p:par>
                      </p:childTnLst>
                    </p:cTn>
                  </p:par>
                </p:childTnLst>
              </p:cTn>
              <p:nextCondLst>
                <p:cond evt="onClick" delay="0">
                  <p:tgtEl>
                    <p:spTgt spid="10"/>
                  </p:tgtEl>
                </p:cond>
              </p:nextCondLst>
            </p:seq>
            <p:audio>
              <p:cMediaNode vol="80000">
                <p:cTn id="43"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4: De articulatie van consonanten</a:t>
            </a:r>
            <a:endParaRPr lang="nl-BE" dirty="0"/>
          </a:p>
        </p:txBody>
      </p:sp>
      <p:sp>
        <p:nvSpPr>
          <p:cNvPr id="3" name="Tijdelijke aanduiding voor inhoud 2"/>
          <p:cNvSpPr>
            <a:spLocks noGrp="1"/>
          </p:cNvSpPr>
          <p:nvPr>
            <p:ph idx="1"/>
          </p:nvPr>
        </p:nvSpPr>
        <p:spPr>
          <a:xfrm>
            <a:off x="924465" y="1765243"/>
            <a:ext cx="10515600" cy="4351338"/>
          </a:xfrm>
        </p:spPr>
        <p:txBody>
          <a:bodyPr/>
          <a:lstStyle/>
          <a:p>
            <a:r>
              <a:rPr lang="nl-BE" dirty="0"/>
              <a:t>4.2h </a:t>
            </a:r>
            <a:r>
              <a:rPr lang="nl-BE" i="1" dirty="0" smtClean="0"/>
              <a:t>lachwekkend </a:t>
            </a:r>
            <a:endParaRPr lang="nl-BE" dirty="0"/>
          </a:p>
          <a:p>
            <a:r>
              <a:rPr lang="nl-BE" dirty="0"/>
              <a:t>4.2i 	</a:t>
            </a:r>
            <a:r>
              <a:rPr lang="nl-BE" i="1" dirty="0"/>
              <a:t>aaibaarheidsfactor</a:t>
            </a:r>
            <a:endParaRPr lang="nl-BE" dirty="0"/>
          </a:p>
          <a:p>
            <a:r>
              <a:rPr lang="nl-BE" dirty="0"/>
              <a:t>4.2j 	</a:t>
            </a:r>
            <a:r>
              <a:rPr lang="nl-BE" i="1" dirty="0"/>
              <a:t>tussentijd</a:t>
            </a:r>
            <a:endParaRPr lang="nl-BE" dirty="0"/>
          </a:p>
          <a:p>
            <a:r>
              <a:rPr lang="nl-BE" dirty="0"/>
              <a:t>4.2k </a:t>
            </a:r>
            <a:r>
              <a:rPr lang="nl-BE" i="1" dirty="0" smtClean="0"/>
              <a:t>overtuigingskracht</a:t>
            </a:r>
            <a:endParaRPr lang="nl-BE" dirty="0"/>
          </a:p>
          <a:p>
            <a:r>
              <a:rPr lang="nl-BE" dirty="0"/>
              <a:t>4.2l 	</a:t>
            </a:r>
            <a:r>
              <a:rPr lang="nl-BE" i="1" dirty="0"/>
              <a:t>potloodslijper</a:t>
            </a:r>
            <a:endParaRPr lang="nl-BE" dirty="0"/>
          </a:p>
          <a:p>
            <a:r>
              <a:rPr lang="nl-BE" dirty="0"/>
              <a:t>4.2m </a:t>
            </a:r>
            <a:r>
              <a:rPr lang="nl-BE" i="1" dirty="0" err="1" smtClean="0"/>
              <a:t>conversationeel</a:t>
            </a:r>
            <a:endParaRPr lang="nl-BE" dirty="0"/>
          </a:p>
          <a:p>
            <a:r>
              <a:rPr lang="nl-BE" dirty="0"/>
              <a:t>4.2n </a:t>
            </a:r>
            <a:r>
              <a:rPr lang="nl-BE" i="1" dirty="0" smtClean="0"/>
              <a:t>argumentatie</a:t>
            </a:r>
            <a:endParaRPr lang="nl-BE" dirty="0"/>
          </a:p>
          <a:p>
            <a:endParaRPr lang="nl-BE" dirty="0"/>
          </a:p>
        </p:txBody>
      </p:sp>
      <p:pic>
        <p:nvPicPr>
          <p:cNvPr id="4" name="4.2h lachwekke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057288" y="1704861"/>
            <a:ext cx="609600" cy="609600"/>
          </a:xfrm>
          <a:prstGeom prst="rect">
            <a:avLst/>
          </a:prstGeom>
        </p:spPr>
      </p:pic>
      <p:pic>
        <p:nvPicPr>
          <p:cNvPr id="5" name="4.2i aaibaarheidsfacto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4876800" y="2252932"/>
            <a:ext cx="609600" cy="609600"/>
          </a:xfrm>
          <a:prstGeom prst="rect">
            <a:avLst/>
          </a:prstGeom>
        </p:spPr>
      </p:pic>
      <p:pic>
        <p:nvPicPr>
          <p:cNvPr id="6" name="4.2j tussentij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3582837" y="2744639"/>
            <a:ext cx="609600" cy="609600"/>
          </a:xfrm>
          <a:prstGeom prst="rect">
            <a:avLst/>
          </a:prstGeom>
        </p:spPr>
      </p:pic>
      <p:pic>
        <p:nvPicPr>
          <p:cNvPr id="7" name="4.2l potloodslijper">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4126302" y="3784417"/>
            <a:ext cx="609600" cy="609600"/>
          </a:xfrm>
          <a:prstGeom prst="rect">
            <a:avLst/>
          </a:prstGeom>
        </p:spPr>
      </p:pic>
      <p:pic>
        <p:nvPicPr>
          <p:cNvPr id="8" name="4.2k overtuigingskrach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4876800" y="3236344"/>
            <a:ext cx="609600" cy="609600"/>
          </a:xfrm>
          <a:prstGeom prst="rect">
            <a:avLst/>
          </a:prstGeom>
        </p:spPr>
      </p:pic>
      <p:pic>
        <p:nvPicPr>
          <p:cNvPr id="9" name="4.2m conversationeel">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4632384" y="4297984"/>
            <a:ext cx="609600" cy="609600"/>
          </a:xfrm>
          <a:prstGeom prst="rect">
            <a:avLst/>
          </a:prstGeom>
        </p:spPr>
      </p:pic>
      <p:pic>
        <p:nvPicPr>
          <p:cNvPr id="10" name="4.2n argumentatie">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6"/>
          <a:stretch>
            <a:fillRect/>
          </a:stretch>
        </p:blipFill>
        <p:spPr>
          <a:xfrm>
            <a:off x="4192437" y="4779626"/>
            <a:ext cx="609600" cy="609600"/>
          </a:xfrm>
          <a:prstGeom prst="rect">
            <a:avLst/>
          </a:prstGeom>
        </p:spPr>
      </p:pic>
    </p:spTree>
    <p:extLst>
      <p:ext uri="{BB962C8B-B14F-4D97-AF65-F5344CB8AC3E}">
        <p14:creationId xmlns:p14="http://schemas.microsoft.com/office/powerpoint/2010/main" val="3490513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0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84"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599"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215"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556" fill="hold"/>
                                        <p:tgtEl>
                                          <p:spTgt spid="9"/>
                                        </p:tgtEl>
                                      </p:cBhvr>
                                    </p:cmd>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9"/>
                </p:tgtEl>
              </p:cMediaNode>
            </p:audio>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960" fill="hold"/>
                                        <p:tgtEl>
                                          <p:spTgt spid="10"/>
                                        </p:tgtEl>
                                      </p:cBhvr>
                                    </p:cmd>
                                  </p:childTnLst>
                                </p:cTn>
                              </p:par>
                            </p:childTnLst>
                          </p:cTn>
                        </p:par>
                      </p:childTnLst>
                    </p:cTn>
                  </p:par>
                </p:childTnLst>
              </p:cTn>
              <p:nextCondLst>
                <p:cond evt="onClick" delay="0">
                  <p:tgtEl>
                    <p:spTgt spid="10"/>
                  </p:tgtEl>
                </p:cond>
              </p:nextCondLst>
            </p:seq>
            <p:audio>
              <p:cMediaNode vol="80000">
                <p:cTn id="43"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4: De articulatie van consonanten</a:t>
            </a:r>
            <a:endParaRPr lang="nl-BE" dirty="0"/>
          </a:p>
        </p:txBody>
      </p:sp>
      <p:sp>
        <p:nvSpPr>
          <p:cNvPr id="3" name="Tijdelijke aanduiding voor inhoud 2"/>
          <p:cNvSpPr>
            <a:spLocks noGrp="1"/>
          </p:cNvSpPr>
          <p:nvPr>
            <p:ph idx="1"/>
          </p:nvPr>
        </p:nvSpPr>
        <p:spPr/>
        <p:txBody>
          <a:bodyPr/>
          <a:lstStyle/>
          <a:p>
            <a:r>
              <a:rPr lang="nl-BE" dirty="0"/>
              <a:t>4.2o </a:t>
            </a:r>
            <a:r>
              <a:rPr lang="nl-BE" i="1" dirty="0" smtClean="0"/>
              <a:t>toepassingsgebied</a:t>
            </a:r>
            <a:endParaRPr lang="nl-BE" dirty="0"/>
          </a:p>
          <a:p>
            <a:r>
              <a:rPr lang="nl-BE" dirty="0"/>
              <a:t>4.2p </a:t>
            </a:r>
            <a:r>
              <a:rPr lang="nl-BE" i="1" dirty="0" smtClean="0"/>
              <a:t>trouwlustig</a:t>
            </a:r>
            <a:endParaRPr lang="nl-BE" dirty="0"/>
          </a:p>
          <a:p>
            <a:r>
              <a:rPr lang="nl-BE" dirty="0"/>
              <a:t>4.2q </a:t>
            </a:r>
            <a:r>
              <a:rPr lang="nl-BE" i="1" dirty="0" smtClean="0"/>
              <a:t>mededeelzaamheid</a:t>
            </a:r>
            <a:endParaRPr lang="nl-BE" dirty="0"/>
          </a:p>
          <a:p>
            <a:r>
              <a:rPr lang="nl-BE" dirty="0"/>
              <a:t>4.2r 	</a:t>
            </a:r>
            <a:r>
              <a:rPr lang="nl-BE" i="1" dirty="0"/>
              <a:t>concessiehouder</a:t>
            </a:r>
            <a:endParaRPr lang="nl-BE" dirty="0"/>
          </a:p>
          <a:p>
            <a:r>
              <a:rPr lang="nl-BE" dirty="0"/>
              <a:t>4.2s 	</a:t>
            </a:r>
            <a:r>
              <a:rPr lang="nl-BE" i="1" dirty="0"/>
              <a:t>luisterbereidheid</a:t>
            </a:r>
            <a:endParaRPr lang="nl-BE" dirty="0"/>
          </a:p>
          <a:p>
            <a:r>
              <a:rPr lang="nl-BE" dirty="0"/>
              <a:t>4.2t 	</a:t>
            </a:r>
            <a:r>
              <a:rPr lang="nl-BE" i="1" dirty="0"/>
              <a:t>vergissingspunt </a:t>
            </a:r>
            <a:endParaRPr lang="nl-BE" dirty="0"/>
          </a:p>
          <a:p>
            <a:endParaRPr lang="nl-BE" dirty="0"/>
          </a:p>
        </p:txBody>
      </p:sp>
      <p:pic>
        <p:nvPicPr>
          <p:cNvPr id="5" name="4.2o toepassingsgebied.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696495" y="1759040"/>
            <a:ext cx="609600" cy="609600"/>
          </a:xfrm>
          <a:prstGeom prst="rect">
            <a:avLst/>
          </a:prstGeom>
        </p:spPr>
      </p:pic>
      <p:pic>
        <p:nvPicPr>
          <p:cNvPr id="6" name="4.2p trouwlustig.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739165" y="2303173"/>
            <a:ext cx="609600" cy="609600"/>
          </a:xfrm>
          <a:prstGeom prst="rect">
            <a:avLst/>
          </a:prstGeom>
        </p:spPr>
      </p:pic>
      <p:pic>
        <p:nvPicPr>
          <p:cNvPr id="7" name="4.2q mededeelzaamheid.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4898263" y="2775397"/>
            <a:ext cx="609600" cy="609600"/>
          </a:xfrm>
          <a:prstGeom prst="rect">
            <a:avLst/>
          </a:prstGeom>
        </p:spPr>
      </p:pic>
      <p:pic>
        <p:nvPicPr>
          <p:cNvPr id="8" name="4.2r concessiehouder.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4395987" y="3314159"/>
            <a:ext cx="609600" cy="609600"/>
          </a:xfrm>
          <a:prstGeom prst="rect">
            <a:avLst/>
          </a:prstGeom>
        </p:spPr>
      </p:pic>
      <p:pic>
        <p:nvPicPr>
          <p:cNvPr id="9" name="4.2s luisterbereidheid.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4395987" y="3825007"/>
            <a:ext cx="609600" cy="609600"/>
          </a:xfrm>
          <a:prstGeom prst="rect">
            <a:avLst/>
          </a:prstGeom>
        </p:spPr>
      </p:pic>
      <p:pic>
        <p:nvPicPr>
          <p:cNvPr id="10" name="4.2t vergissingspunt.wav">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4288661" y="4325154"/>
            <a:ext cx="609600" cy="609600"/>
          </a:xfrm>
          <a:prstGeom prst="rect">
            <a:avLst/>
          </a:prstGeom>
        </p:spPr>
      </p:pic>
    </p:spTree>
    <p:extLst>
      <p:ext uri="{BB962C8B-B14F-4D97-AF65-F5344CB8AC3E}">
        <p14:creationId xmlns:p14="http://schemas.microsoft.com/office/powerpoint/2010/main" val="3702541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30"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599"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258" fill="hold"/>
                                        <p:tgtEl>
                                          <p:spTgt spid="8"/>
                                        </p:tgtEl>
                                      </p:cBhvr>
                                    </p:cmd>
                                  </p:childTnLst>
                                </p:cTn>
                              </p:par>
                            </p:childTnLst>
                          </p:cTn>
                        </p:par>
                      </p:childTnLst>
                    </p:cTn>
                  </p:par>
                </p:childTnLst>
              </p:cTn>
              <p:nextCondLst>
                <p:cond evt="onClick" delay="0">
                  <p:tgtEl>
                    <p:spTgt spid="8"/>
                  </p:tgtEl>
                </p:cond>
              </p:nextCondLst>
            </p:seq>
            <p:audio>
              <p:cMediaNode vol="80000">
                <p:cTn id="25" fill="hold" display="0">
                  <p:stCondLst>
                    <p:cond delay="indefinite"/>
                  </p:stCondLst>
                  <p:endCondLst>
                    <p:cond evt="onStopAudio" delay="0">
                      <p:tgtEl>
                        <p:sldTgt/>
                      </p:tgtEl>
                    </p:cond>
                  </p:endCondLst>
                </p:cTn>
                <p:tgtEl>
                  <p:spTgt spid="8"/>
                </p:tgtEl>
              </p:cMediaNode>
            </p:audio>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514" fill="hold"/>
                                        <p:tgtEl>
                                          <p:spTgt spid="9"/>
                                        </p:tgtEl>
                                      </p:cBhvr>
                                    </p:cmd>
                                  </p:childTnLst>
                                </p:cTn>
                              </p:par>
                            </p:childTnLst>
                          </p:cTn>
                        </p:par>
                      </p:childTnLst>
                    </p:cTn>
                  </p:par>
                </p:childTnLst>
              </p:cTn>
              <p:nextCondLst>
                <p:cond evt="onClick" delay="0">
                  <p:tgtEl>
                    <p:spTgt spid="9"/>
                  </p:tgtEl>
                </p:cond>
              </p:nextCondLst>
            </p:seq>
            <p:audio>
              <p:cMediaNode vol="80000">
                <p:cTn id="31" fill="hold" display="0">
                  <p:stCondLst>
                    <p:cond delay="indefinite"/>
                  </p:stCondLst>
                  <p:endCondLst>
                    <p:cond evt="onStopAudio" delay="0">
                      <p:tgtEl>
                        <p:sldTgt/>
                      </p:tgtEl>
                    </p:cond>
                  </p:endCondLst>
                </p:cTn>
                <p:tgtEl>
                  <p:spTgt spid="9"/>
                </p:tgtEl>
              </p:cMediaNode>
            </p:audio>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130" fill="hold"/>
                                        <p:tgtEl>
                                          <p:spTgt spid="10"/>
                                        </p:tgtEl>
                                      </p:cBhvr>
                                    </p:cmd>
                                  </p:childTnLst>
                                </p:cTn>
                              </p:par>
                            </p:childTnLst>
                          </p:cTn>
                        </p:par>
                      </p:childTnLst>
                    </p:cTn>
                  </p:par>
                </p:childTnLst>
              </p:cTn>
              <p:nextCondLst>
                <p:cond evt="onClick" delay="0">
                  <p:tgtEl>
                    <p:spTgt spid="10"/>
                  </p:tgtEl>
                </p:cond>
              </p:nextCondLst>
            </p:seq>
            <p:audio>
              <p:cMediaNode vol="80000">
                <p:cTn id="3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t>Hoofdstuk 5: </a:t>
            </a:r>
            <a:r>
              <a:rPr lang="nl-BE" b="1" dirty="0"/>
              <a:t>De akoestiek van vocalen en diftongen</a:t>
            </a:r>
          </a:p>
        </p:txBody>
      </p:sp>
      <p:sp>
        <p:nvSpPr>
          <p:cNvPr id="3" name="Tijdelijke aanduiding voor inhoud 2"/>
          <p:cNvSpPr>
            <a:spLocks noGrp="1"/>
          </p:cNvSpPr>
          <p:nvPr>
            <p:ph idx="1"/>
          </p:nvPr>
        </p:nvSpPr>
        <p:spPr/>
        <p:txBody>
          <a:bodyPr/>
          <a:lstStyle/>
          <a:p>
            <a:pPr marL="0" indent="0">
              <a:buNone/>
            </a:pPr>
            <a:r>
              <a:rPr lang="nl-BE" dirty="0"/>
              <a:t>5.1 de dynamiek van de klinkers: </a:t>
            </a:r>
            <a:r>
              <a:rPr lang="nl-BE" dirty="0" smtClean="0"/>
              <a:t>stiefvader</a:t>
            </a:r>
          </a:p>
          <a:p>
            <a:pPr marL="0" indent="0">
              <a:buNone/>
            </a:pPr>
            <a:endParaRPr lang="nl-BE" dirty="0" smtClean="0"/>
          </a:p>
          <a:p>
            <a:pPr marL="0" indent="0">
              <a:buNone/>
            </a:pPr>
            <a:r>
              <a:rPr lang="nl-BE" dirty="0"/>
              <a:t>5.2 </a:t>
            </a:r>
            <a:r>
              <a:rPr lang="nl-BE" dirty="0" smtClean="0"/>
              <a:t>nasaleren</a:t>
            </a:r>
          </a:p>
          <a:p>
            <a:pPr marL="0" indent="0">
              <a:buNone/>
            </a:pPr>
            <a:endParaRPr lang="nl-BE" dirty="0"/>
          </a:p>
          <a:p>
            <a:r>
              <a:rPr lang="nl-BE" dirty="0" smtClean="0"/>
              <a:t>5.2a genasaleerd</a:t>
            </a:r>
            <a:r>
              <a:rPr lang="nl-BE" dirty="0"/>
              <a:t>: </a:t>
            </a:r>
            <a:r>
              <a:rPr lang="nl-BE" dirty="0" err="1"/>
              <a:t>pain</a:t>
            </a:r>
            <a:endParaRPr lang="nl-BE" dirty="0"/>
          </a:p>
          <a:p>
            <a:r>
              <a:rPr lang="nl-BE" dirty="0" smtClean="0"/>
              <a:t>5.2b oraal</a:t>
            </a:r>
            <a:r>
              <a:rPr lang="nl-BE" dirty="0"/>
              <a:t>: </a:t>
            </a:r>
            <a:r>
              <a:rPr lang="nl-BE" dirty="0" err="1"/>
              <a:t>paix</a:t>
            </a:r>
            <a:endParaRPr lang="nl-BE" dirty="0"/>
          </a:p>
          <a:p>
            <a:pPr marL="0" indent="0">
              <a:buNone/>
            </a:pPr>
            <a:endParaRPr lang="nl-BE" dirty="0"/>
          </a:p>
        </p:txBody>
      </p:sp>
      <p:pic>
        <p:nvPicPr>
          <p:cNvPr id="4" name="5.1 dynamiek klinkers stiefvade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02320" y="1784797"/>
            <a:ext cx="609600" cy="609600"/>
          </a:xfrm>
          <a:prstGeom prst="rect">
            <a:avLst/>
          </a:prstGeom>
        </p:spPr>
      </p:pic>
      <p:pic>
        <p:nvPicPr>
          <p:cNvPr id="5" name="5.2a genasaleerd pain.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554828" y="3823952"/>
            <a:ext cx="609600" cy="609600"/>
          </a:xfrm>
          <a:prstGeom prst="rect">
            <a:avLst/>
          </a:prstGeom>
        </p:spPr>
      </p:pic>
      <p:pic>
        <p:nvPicPr>
          <p:cNvPr id="6" name="5.2b oraal paix.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3477296" y="4359498"/>
            <a:ext cx="609600" cy="609600"/>
          </a:xfrm>
          <a:prstGeom prst="rect">
            <a:avLst/>
          </a:prstGeom>
        </p:spPr>
      </p:pic>
    </p:spTree>
    <p:extLst>
      <p:ext uri="{BB962C8B-B14F-4D97-AF65-F5344CB8AC3E}">
        <p14:creationId xmlns:p14="http://schemas.microsoft.com/office/powerpoint/2010/main" val="1988641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49"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73"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5: De akoestiek van </a:t>
            </a:r>
            <a:r>
              <a:rPr lang="nl-BE" b="1" dirty="0" smtClean="0"/>
              <a:t>vocalen</a:t>
            </a:r>
            <a:br>
              <a:rPr lang="nl-BE" b="1" dirty="0" smtClean="0"/>
            </a:br>
            <a:r>
              <a:rPr lang="nl-BE" b="1" dirty="0"/>
              <a:t> </a:t>
            </a:r>
            <a:r>
              <a:rPr lang="nl-BE" b="1" dirty="0" smtClean="0"/>
              <a:t>                       en diftongen</a:t>
            </a:r>
            <a:endParaRPr lang="nl-BE" dirty="0"/>
          </a:p>
        </p:txBody>
      </p:sp>
      <p:sp>
        <p:nvSpPr>
          <p:cNvPr id="3" name="Tijdelijke aanduiding voor inhoud 2"/>
          <p:cNvSpPr>
            <a:spLocks noGrp="1"/>
          </p:cNvSpPr>
          <p:nvPr>
            <p:ph idx="1"/>
          </p:nvPr>
        </p:nvSpPr>
        <p:spPr/>
        <p:txBody>
          <a:bodyPr/>
          <a:lstStyle/>
          <a:p>
            <a:pPr marL="0" indent="0">
              <a:buNone/>
            </a:pPr>
            <a:r>
              <a:rPr lang="nl-BE" dirty="0"/>
              <a:t>5.3 </a:t>
            </a:r>
            <a:r>
              <a:rPr lang="nl-BE" dirty="0" smtClean="0"/>
              <a:t>tweeklanken</a:t>
            </a:r>
          </a:p>
          <a:p>
            <a:pPr marL="0" indent="0">
              <a:buNone/>
            </a:pPr>
            <a:endParaRPr lang="nl-BE" dirty="0"/>
          </a:p>
          <a:p>
            <a:r>
              <a:rPr lang="nl-BE" dirty="0" smtClean="0"/>
              <a:t>5.3a </a:t>
            </a:r>
            <a:r>
              <a:rPr lang="nl-BE" i="1" dirty="0" smtClean="0"/>
              <a:t>ei/ij</a:t>
            </a:r>
            <a:endParaRPr lang="nl-BE" dirty="0"/>
          </a:p>
          <a:p>
            <a:r>
              <a:rPr lang="nl-BE" dirty="0" smtClean="0"/>
              <a:t>5.3b </a:t>
            </a:r>
            <a:r>
              <a:rPr lang="nl-BE" i="1" dirty="0" err="1" smtClean="0"/>
              <a:t>ou</a:t>
            </a:r>
            <a:r>
              <a:rPr lang="nl-BE" i="1" dirty="0" smtClean="0"/>
              <a:t>/au</a:t>
            </a:r>
            <a:endParaRPr lang="nl-BE" dirty="0"/>
          </a:p>
          <a:p>
            <a:pPr marL="0" indent="0">
              <a:buNone/>
            </a:pPr>
            <a:endParaRPr lang="nl-BE" dirty="0"/>
          </a:p>
        </p:txBody>
      </p:sp>
      <p:pic>
        <p:nvPicPr>
          <p:cNvPr id="4" name="5.3a ei ij.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5724" y="2796862"/>
            <a:ext cx="609600" cy="609600"/>
          </a:xfrm>
          <a:prstGeom prst="rect">
            <a:avLst/>
          </a:prstGeom>
        </p:spPr>
      </p:pic>
      <p:pic>
        <p:nvPicPr>
          <p:cNvPr id="5" name="5.3b ou au.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902040" y="3304504"/>
            <a:ext cx="609600" cy="609600"/>
          </a:xfrm>
          <a:prstGeom prst="rect">
            <a:avLst/>
          </a:prstGeom>
        </p:spPr>
      </p:pic>
    </p:spTree>
    <p:extLst>
      <p:ext uri="{BB962C8B-B14F-4D97-AF65-F5344CB8AC3E}">
        <p14:creationId xmlns:p14="http://schemas.microsoft.com/office/powerpoint/2010/main" val="889067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2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a:t>
            </a:r>
            <a:r>
              <a:rPr lang="nl-BE" b="1" dirty="0" smtClean="0"/>
              <a:t>6: De </a:t>
            </a:r>
            <a:r>
              <a:rPr lang="nl-BE" b="1" dirty="0"/>
              <a:t>akoestiek van </a:t>
            </a:r>
            <a:r>
              <a:rPr lang="nl-BE" b="1" dirty="0" smtClean="0"/>
              <a:t>consonanten</a:t>
            </a:r>
            <a:endParaRPr lang="nl-BE" dirty="0"/>
          </a:p>
        </p:txBody>
      </p:sp>
      <p:sp>
        <p:nvSpPr>
          <p:cNvPr id="3" name="Tijdelijke aanduiding voor inhoud 2"/>
          <p:cNvSpPr>
            <a:spLocks noGrp="1"/>
          </p:cNvSpPr>
          <p:nvPr>
            <p:ph idx="1"/>
          </p:nvPr>
        </p:nvSpPr>
        <p:spPr/>
        <p:txBody>
          <a:bodyPr/>
          <a:lstStyle/>
          <a:p>
            <a:pPr marL="0" indent="0">
              <a:buNone/>
            </a:pPr>
            <a:r>
              <a:rPr lang="nl-BE" dirty="0"/>
              <a:t>6.1 stemloze </a:t>
            </a:r>
            <a:r>
              <a:rPr lang="nl-BE" dirty="0" smtClean="0"/>
              <a:t>occlusieven</a:t>
            </a:r>
          </a:p>
          <a:p>
            <a:pPr marL="0" indent="0">
              <a:buNone/>
            </a:pPr>
            <a:endParaRPr lang="nl-BE" dirty="0"/>
          </a:p>
          <a:p>
            <a:r>
              <a:rPr lang="en-US" dirty="0" smtClean="0"/>
              <a:t>6.1a </a:t>
            </a:r>
            <a:r>
              <a:rPr lang="en-US" i="1" dirty="0" err="1" smtClean="0"/>
              <a:t>ata</a:t>
            </a:r>
            <a:endParaRPr lang="nl-BE" dirty="0"/>
          </a:p>
          <a:p>
            <a:r>
              <a:rPr lang="en-US" dirty="0" smtClean="0"/>
              <a:t>6.1b </a:t>
            </a:r>
            <a:r>
              <a:rPr lang="en-US" i="1" dirty="0" err="1" smtClean="0"/>
              <a:t>apa</a:t>
            </a:r>
            <a:endParaRPr lang="nl-BE" dirty="0"/>
          </a:p>
          <a:p>
            <a:r>
              <a:rPr lang="en-US" dirty="0" smtClean="0"/>
              <a:t>6.1c </a:t>
            </a:r>
            <a:r>
              <a:rPr lang="en-US" i="1" dirty="0" smtClean="0"/>
              <a:t>aka</a:t>
            </a:r>
            <a:endParaRPr lang="nl-BE" dirty="0"/>
          </a:p>
          <a:p>
            <a:endParaRPr lang="nl-BE" dirty="0"/>
          </a:p>
        </p:txBody>
      </p:sp>
      <p:pic>
        <p:nvPicPr>
          <p:cNvPr id="5" name="6.1a ata.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98501" y="2819400"/>
            <a:ext cx="609600" cy="609600"/>
          </a:xfrm>
          <a:prstGeom prst="rect">
            <a:avLst/>
          </a:prstGeom>
        </p:spPr>
      </p:pic>
      <p:pic>
        <p:nvPicPr>
          <p:cNvPr id="6" name="6.1b apa.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48754" y="3304504"/>
            <a:ext cx="609600" cy="609600"/>
          </a:xfrm>
          <a:prstGeom prst="rect">
            <a:avLst/>
          </a:prstGeom>
        </p:spPr>
      </p:pic>
      <p:pic>
        <p:nvPicPr>
          <p:cNvPr id="7" name="6.1c aka.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2532845" y="3814293"/>
            <a:ext cx="609600" cy="609600"/>
          </a:xfrm>
          <a:prstGeom prst="rect">
            <a:avLst/>
          </a:prstGeom>
        </p:spPr>
      </p:pic>
    </p:spTree>
    <p:extLst>
      <p:ext uri="{BB962C8B-B14F-4D97-AF65-F5344CB8AC3E}">
        <p14:creationId xmlns:p14="http://schemas.microsoft.com/office/powerpoint/2010/main" val="617369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32"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29"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6: De akoestiek van consonanten</a:t>
            </a:r>
            <a:endParaRPr lang="nl-BE" dirty="0"/>
          </a:p>
        </p:txBody>
      </p:sp>
      <p:sp>
        <p:nvSpPr>
          <p:cNvPr id="3" name="Tijdelijke aanduiding voor inhoud 2"/>
          <p:cNvSpPr>
            <a:spLocks noGrp="1"/>
          </p:cNvSpPr>
          <p:nvPr>
            <p:ph idx="1"/>
          </p:nvPr>
        </p:nvSpPr>
        <p:spPr/>
        <p:txBody>
          <a:bodyPr/>
          <a:lstStyle/>
          <a:p>
            <a:pPr marL="0" indent="0">
              <a:buNone/>
            </a:pPr>
            <a:r>
              <a:rPr lang="nl-BE" dirty="0"/>
              <a:t>6.2 stemhebbende </a:t>
            </a:r>
            <a:r>
              <a:rPr lang="nl-BE" dirty="0" smtClean="0"/>
              <a:t>occlusieven</a:t>
            </a:r>
          </a:p>
          <a:p>
            <a:pPr marL="0" indent="0">
              <a:buNone/>
            </a:pPr>
            <a:endParaRPr lang="nl-BE" dirty="0"/>
          </a:p>
          <a:p>
            <a:r>
              <a:rPr lang="nl-BE" dirty="0" smtClean="0"/>
              <a:t>6.2a </a:t>
            </a:r>
            <a:r>
              <a:rPr lang="nl-BE" i="1" dirty="0" err="1" smtClean="0"/>
              <a:t>aba</a:t>
            </a:r>
            <a:endParaRPr lang="nl-BE" dirty="0"/>
          </a:p>
          <a:p>
            <a:r>
              <a:rPr lang="nl-BE" dirty="0" smtClean="0"/>
              <a:t>6.2b </a:t>
            </a:r>
            <a:r>
              <a:rPr lang="nl-BE" i="1" dirty="0" err="1" smtClean="0"/>
              <a:t>ada</a:t>
            </a:r>
            <a:endParaRPr lang="nl-BE" dirty="0"/>
          </a:p>
          <a:p>
            <a:r>
              <a:rPr lang="en-US" dirty="0" smtClean="0"/>
              <a:t>6.2c </a:t>
            </a:r>
            <a:r>
              <a:rPr lang="en-US" i="1" dirty="0" err="1" smtClean="0"/>
              <a:t>aGa</a:t>
            </a:r>
            <a:endParaRPr lang="nl-BE" dirty="0"/>
          </a:p>
          <a:p>
            <a:endParaRPr lang="nl-BE" dirty="0"/>
          </a:p>
        </p:txBody>
      </p:sp>
      <p:pic>
        <p:nvPicPr>
          <p:cNvPr id="4" name="6.2a aba.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75774" y="2819400"/>
            <a:ext cx="609600" cy="609600"/>
          </a:xfrm>
          <a:prstGeom prst="rect">
            <a:avLst/>
          </a:prstGeom>
        </p:spPr>
      </p:pic>
      <p:pic>
        <p:nvPicPr>
          <p:cNvPr id="5" name="6.2b ada.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75774" y="3317383"/>
            <a:ext cx="609600" cy="609600"/>
          </a:xfrm>
          <a:prstGeom prst="rect">
            <a:avLst/>
          </a:prstGeom>
        </p:spPr>
      </p:pic>
      <p:pic>
        <p:nvPicPr>
          <p:cNvPr id="6" name="6.2c aGa.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2627289" y="3837901"/>
            <a:ext cx="609600" cy="609600"/>
          </a:xfrm>
          <a:prstGeom prst="rect">
            <a:avLst/>
          </a:prstGeom>
        </p:spPr>
      </p:pic>
    </p:spTree>
    <p:extLst>
      <p:ext uri="{BB962C8B-B14F-4D97-AF65-F5344CB8AC3E}">
        <p14:creationId xmlns:p14="http://schemas.microsoft.com/office/powerpoint/2010/main" val="1936530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0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7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6: De akoestiek van consonanten</a:t>
            </a:r>
            <a:endParaRPr lang="nl-BE" dirty="0"/>
          </a:p>
        </p:txBody>
      </p:sp>
      <p:sp>
        <p:nvSpPr>
          <p:cNvPr id="3" name="Tijdelijke aanduiding voor inhoud 2"/>
          <p:cNvSpPr>
            <a:spLocks noGrp="1"/>
          </p:cNvSpPr>
          <p:nvPr>
            <p:ph idx="1"/>
          </p:nvPr>
        </p:nvSpPr>
        <p:spPr/>
        <p:txBody>
          <a:bodyPr/>
          <a:lstStyle/>
          <a:p>
            <a:pPr marL="0" indent="0">
              <a:buNone/>
            </a:pPr>
            <a:r>
              <a:rPr lang="en-US" dirty="0"/>
              <a:t>6.3 </a:t>
            </a:r>
            <a:r>
              <a:rPr lang="en-US" dirty="0" err="1" smtClean="0"/>
              <a:t>fricatieven</a:t>
            </a:r>
            <a:endParaRPr lang="en-US" dirty="0" smtClean="0"/>
          </a:p>
          <a:p>
            <a:pPr marL="0" indent="0">
              <a:buNone/>
            </a:pPr>
            <a:endParaRPr lang="nl-BE" dirty="0"/>
          </a:p>
          <a:p>
            <a:r>
              <a:rPr lang="en-US" dirty="0" smtClean="0"/>
              <a:t>6.3a </a:t>
            </a:r>
            <a:r>
              <a:rPr lang="en-US" i="1" dirty="0" err="1" smtClean="0"/>
              <a:t>asa</a:t>
            </a:r>
            <a:endParaRPr lang="nl-BE" dirty="0"/>
          </a:p>
          <a:p>
            <a:r>
              <a:rPr lang="en-US" dirty="0" smtClean="0"/>
              <a:t>6.3b </a:t>
            </a:r>
            <a:r>
              <a:rPr lang="en-US" i="1" dirty="0" err="1" smtClean="0"/>
              <a:t>aza</a:t>
            </a:r>
            <a:endParaRPr lang="nl-BE" dirty="0"/>
          </a:p>
          <a:p>
            <a:r>
              <a:rPr lang="nl-BE" dirty="0" smtClean="0"/>
              <a:t>6.3c </a:t>
            </a:r>
            <a:r>
              <a:rPr lang="nl-BE" i="1" dirty="0" err="1" smtClean="0"/>
              <a:t>azja</a:t>
            </a:r>
            <a:endParaRPr lang="nl-BE" dirty="0"/>
          </a:p>
          <a:p>
            <a:r>
              <a:rPr lang="nl-BE" dirty="0" smtClean="0"/>
              <a:t>6.3d </a:t>
            </a:r>
            <a:r>
              <a:rPr lang="nl-BE" i="1" dirty="0" err="1" smtClean="0"/>
              <a:t>asja</a:t>
            </a:r>
            <a:endParaRPr lang="nl-BE" dirty="0"/>
          </a:p>
          <a:p>
            <a:endParaRPr lang="nl-BE" dirty="0"/>
          </a:p>
        </p:txBody>
      </p:sp>
      <p:pic>
        <p:nvPicPr>
          <p:cNvPr id="4" name="6.3a asa.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12660" y="2819400"/>
            <a:ext cx="609600" cy="609600"/>
          </a:xfrm>
          <a:prstGeom prst="rect">
            <a:avLst/>
          </a:prstGeom>
        </p:spPr>
      </p:pic>
      <p:pic>
        <p:nvPicPr>
          <p:cNvPr id="5" name="6.3b aza.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597240" y="3317384"/>
            <a:ext cx="609600" cy="609600"/>
          </a:xfrm>
          <a:prstGeom prst="rect">
            <a:avLst/>
          </a:prstGeom>
        </p:spPr>
      </p:pic>
      <p:pic>
        <p:nvPicPr>
          <p:cNvPr id="6" name="6.3c azja.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2627292" y="3825032"/>
            <a:ext cx="609600" cy="609600"/>
          </a:xfrm>
          <a:prstGeom prst="rect">
            <a:avLst/>
          </a:prstGeom>
        </p:spPr>
      </p:pic>
      <p:pic>
        <p:nvPicPr>
          <p:cNvPr id="7" name="6.3d asja.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2627291" y="4315498"/>
            <a:ext cx="609600" cy="609600"/>
          </a:xfrm>
          <a:prstGeom prst="rect">
            <a:avLst/>
          </a:prstGeom>
        </p:spPr>
      </p:pic>
    </p:spTree>
    <p:extLst>
      <p:ext uri="{BB962C8B-B14F-4D97-AF65-F5344CB8AC3E}">
        <p14:creationId xmlns:p14="http://schemas.microsoft.com/office/powerpoint/2010/main" val="1379155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9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20"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68"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p:txBody>
          <a:bodyPr/>
          <a:lstStyle/>
          <a:p>
            <a:pPr eaLnBrk="1" hangingPunct="1"/>
            <a:r>
              <a:rPr lang="nl-BE" altLang="nl-BE" b="1" smtClean="0"/>
              <a:t>Vooraf</a:t>
            </a:r>
            <a:endParaRPr lang="nl-BE" altLang="nl-BE" smtClean="0"/>
          </a:p>
        </p:txBody>
      </p:sp>
      <p:sp>
        <p:nvSpPr>
          <p:cNvPr id="3075" name="Tijdelijke aanduiding voor inhoud 2"/>
          <p:cNvSpPr>
            <a:spLocks noGrp="1"/>
          </p:cNvSpPr>
          <p:nvPr>
            <p:ph idx="1"/>
          </p:nvPr>
        </p:nvSpPr>
        <p:spPr/>
        <p:txBody>
          <a:bodyPr/>
          <a:lstStyle/>
          <a:p>
            <a:pPr marL="0" indent="0" eaLnBrk="1" hangingPunct="1">
              <a:buFont typeface="Arial" panose="020B0604020202020204" pitchFamily="34" charset="0"/>
              <a:buNone/>
            </a:pPr>
            <a:r>
              <a:rPr lang="nl-BE" altLang="nl-BE" smtClean="0"/>
              <a:t>Om de fijne nuances van de geluidsvoorbeelden goed waar te nemen en van elkaar te onderscheiden, luister je het best met een goede koptelefoon.</a:t>
            </a:r>
          </a:p>
          <a:p>
            <a:pPr marL="0" indent="0" eaLnBrk="1" hangingPunct="1">
              <a:buFont typeface="Arial" panose="020B0604020202020204" pitchFamily="34" charset="0"/>
              <a:buNone/>
            </a:pPr>
            <a:r>
              <a:rPr lang="nl-BE" altLang="nl-BE" smtClean="0"/>
              <a:t>Tip voor een goede hoorbescherming: zet het volume laag en verhoog indien dit nodig is. Niet omgekeerd. </a:t>
            </a:r>
          </a:p>
          <a:p>
            <a:pPr marL="0" indent="0" eaLnBrk="1" hangingPunct="1">
              <a:buFont typeface="Arial" panose="020B0604020202020204" pitchFamily="34" charset="0"/>
              <a:buNone/>
            </a:pPr>
            <a:endParaRPr lang="nl-BE" altLang="nl-BE"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6: De akoestiek van consonanten</a:t>
            </a:r>
            <a:endParaRPr lang="nl-BE" dirty="0"/>
          </a:p>
        </p:txBody>
      </p:sp>
      <p:sp>
        <p:nvSpPr>
          <p:cNvPr id="3" name="Tijdelijke aanduiding voor inhoud 2"/>
          <p:cNvSpPr>
            <a:spLocks noGrp="1"/>
          </p:cNvSpPr>
          <p:nvPr>
            <p:ph idx="1"/>
          </p:nvPr>
        </p:nvSpPr>
        <p:spPr/>
        <p:txBody>
          <a:bodyPr/>
          <a:lstStyle/>
          <a:p>
            <a:r>
              <a:rPr lang="nl-BE" dirty="0"/>
              <a:t>6.3e	</a:t>
            </a:r>
            <a:r>
              <a:rPr lang="nl-BE" i="1" dirty="0" err="1"/>
              <a:t>afa</a:t>
            </a:r>
            <a:endParaRPr lang="nl-BE" dirty="0"/>
          </a:p>
          <a:p>
            <a:r>
              <a:rPr lang="en-US" dirty="0"/>
              <a:t>6.3f	</a:t>
            </a:r>
            <a:r>
              <a:rPr lang="en-US" i="1" dirty="0"/>
              <a:t>ava</a:t>
            </a:r>
            <a:endParaRPr lang="nl-BE" dirty="0"/>
          </a:p>
          <a:p>
            <a:r>
              <a:rPr lang="en-US" dirty="0"/>
              <a:t>6.3g	</a:t>
            </a:r>
            <a:r>
              <a:rPr lang="en-US" i="1" dirty="0" err="1"/>
              <a:t>aga</a:t>
            </a:r>
            <a:endParaRPr lang="nl-BE" dirty="0"/>
          </a:p>
          <a:p>
            <a:r>
              <a:rPr lang="en-US" dirty="0"/>
              <a:t>6.3h	</a:t>
            </a:r>
            <a:r>
              <a:rPr lang="en-US" i="1" dirty="0" err="1"/>
              <a:t>acha</a:t>
            </a:r>
            <a:endParaRPr lang="nl-BE" dirty="0"/>
          </a:p>
          <a:p>
            <a:r>
              <a:rPr lang="en-US" dirty="0"/>
              <a:t>6.3i	</a:t>
            </a:r>
            <a:r>
              <a:rPr lang="en-US" i="1" dirty="0"/>
              <a:t>aha</a:t>
            </a:r>
            <a:endParaRPr lang="nl-BE" dirty="0"/>
          </a:p>
          <a:p>
            <a:endParaRPr lang="nl-BE" dirty="0"/>
          </a:p>
        </p:txBody>
      </p:sp>
      <p:pic>
        <p:nvPicPr>
          <p:cNvPr id="4" name="6.3e afa.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45724" y="1771918"/>
            <a:ext cx="609600" cy="609600"/>
          </a:xfrm>
          <a:prstGeom prst="rect">
            <a:avLst/>
          </a:prstGeom>
        </p:spPr>
      </p:pic>
      <p:pic>
        <p:nvPicPr>
          <p:cNvPr id="5" name="6.3f ava.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545724" y="2287074"/>
            <a:ext cx="609600" cy="609600"/>
          </a:xfrm>
          <a:prstGeom prst="rect">
            <a:avLst/>
          </a:prstGeom>
        </p:spPr>
      </p:pic>
      <p:pic>
        <p:nvPicPr>
          <p:cNvPr id="6" name="6.3g aga.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584361" y="2826913"/>
            <a:ext cx="609600" cy="609600"/>
          </a:xfrm>
          <a:prstGeom prst="rect">
            <a:avLst/>
          </a:prstGeom>
        </p:spPr>
      </p:pic>
      <p:pic>
        <p:nvPicPr>
          <p:cNvPr id="7" name="6.3h acha.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2850524" y="3333481"/>
            <a:ext cx="609600" cy="609600"/>
          </a:xfrm>
          <a:prstGeom prst="rect">
            <a:avLst/>
          </a:prstGeom>
        </p:spPr>
      </p:pic>
      <p:pic>
        <p:nvPicPr>
          <p:cNvPr id="8" name="6.3i aha.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2584361" y="3833608"/>
            <a:ext cx="609600" cy="609600"/>
          </a:xfrm>
          <a:prstGeom prst="rect">
            <a:avLst/>
          </a:prstGeom>
        </p:spPr>
      </p:pic>
    </p:spTree>
    <p:extLst>
      <p:ext uri="{BB962C8B-B14F-4D97-AF65-F5344CB8AC3E}">
        <p14:creationId xmlns:p14="http://schemas.microsoft.com/office/powerpoint/2010/main" val="1272933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2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20"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75"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85"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6: De akoestiek van consonanten</a:t>
            </a:r>
            <a:endParaRPr lang="nl-BE" dirty="0"/>
          </a:p>
        </p:txBody>
      </p:sp>
      <p:sp>
        <p:nvSpPr>
          <p:cNvPr id="3" name="Tijdelijke aanduiding voor inhoud 2"/>
          <p:cNvSpPr>
            <a:spLocks noGrp="1"/>
          </p:cNvSpPr>
          <p:nvPr>
            <p:ph idx="1"/>
          </p:nvPr>
        </p:nvSpPr>
        <p:spPr/>
        <p:txBody>
          <a:bodyPr/>
          <a:lstStyle/>
          <a:p>
            <a:pPr marL="0" indent="0">
              <a:buNone/>
            </a:pPr>
            <a:r>
              <a:rPr lang="en-US" dirty="0"/>
              <a:t>6.4 </a:t>
            </a:r>
            <a:r>
              <a:rPr lang="en-US" dirty="0" err="1" smtClean="0"/>
              <a:t>nasalen</a:t>
            </a:r>
            <a:endParaRPr lang="en-US" dirty="0" smtClean="0"/>
          </a:p>
          <a:p>
            <a:pPr marL="0" indent="0">
              <a:buNone/>
            </a:pPr>
            <a:endParaRPr lang="nl-BE" dirty="0"/>
          </a:p>
          <a:p>
            <a:r>
              <a:rPr lang="en-US" dirty="0" smtClean="0"/>
              <a:t>6.4a </a:t>
            </a:r>
            <a:r>
              <a:rPr lang="en-US" i="1" dirty="0" err="1" smtClean="0"/>
              <a:t>ama</a:t>
            </a:r>
            <a:endParaRPr lang="nl-BE" dirty="0"/>
          </a:p>
          <a:p>
            <a:r>
              <a:rPr lang="en-US" dirty="0" smtClean="0"/>
              <a:t>6.4b </a:t>
            </a:r>
            <a:r>
              <a:rPr lang="en-US" i="1" dirty="0" err="1" smtClean="0"/>
              <a:t>aMa</a:t>
            </a:r>
            <a:r>
              <a:rPr lang="en-US" i="1" dirty="0" smtClean="0"/>
              <a:t> </a:t>
            </a:r>
            <a:r>
              <a:rPr lang="en-US" dirty="0"/>
              <a:t>(</a:t>
            </a:r>
            <a:r>
              <a:rPr lang="en-US" dirty="0" err="1"/>
              <a:t>labiodentaal</a:t>
            </a:r>
            <a:r>
              <a:rPr lang="en-US" dirty="0"/>
              <a:t>)</a:t>
            </a:r>
            <a:endParaRPr lang="nl-BE" dirty="0"/>
          </a:p>
          <a:p>
            <a:r>
              <a:rPr lang="en-US" dirty="0" smtClean="0"/>
              <a:t>6.4c </a:t>
            </a:r>
            <a:r>
              <a:rPr lang="en-US" i="1" dirty="0" err="1" smtClean="0"/>
              <a:t>ana</a:t>
            </a:r>
            <a:endParaRPr lang="nl-BE" dirty="0"/>
          </a:p>
          <a:p>
            <a:r>
              <a:rPr lang="en-US" dirty="0" smtClean="0"/>
              <a:t>6.4d </a:t>
            </a:r>
            <a:r>
              <a:rPr lang="en-US" i="1" dirty="0" err="1" smtClean="0"/>
              <a:t>anja</a:t>
            </a:r>
            <a:endParaRPr lang="nl-BE" dirty="0"/>
          </a:p>
          <a:p>
            <a:r>
              <a:rPr lang="en-US" dirty="0" smtClean="0"/>
              <a:t>6.4.e </a:t>
            </a:r>
            <a:r>
              <a:rPr lang="en-US" i="1" dirty="0" err="1" smtClean="0"/>
              <a:t>anga</a:t>
            </a:r>
            <a:endParaRPr lang="nl-BE" dirty="0"/>
          </a:p>
          <a:p>
            <a:endParaRPr lang="nl-BE" dirty="0"/>
          </a:p>
        </p:txBody>
      </p:sp>
      <p:pic>
        <p:nvPicPr>
          <p:cNvPr id="4" name="6.4a ama.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53048" y="2819400"/>
            <a:ext cx="609600" cy="609600"/>
          </a:xfrm>
          <a:prstGeom prst="rect">
            <a:avLst/>
          </a:prstGeom>
        </p:spPr>
      </p:pic>
      <p:pic>
        <p:nvPicPr>
          <p:cNvPr id="5" name="6.4b aMa.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825284" y="3317383"/>
            <a:ext cx="609600" cy="609600"/>
          </a:xfrm>
          <a:prstGeom prst="rect">
            <a:avLst/>
          </a:prstGeom>
        </p:spPr>
      </p:pic>
      <p:pic>
        <p:nvPicPr>
          <p:cNvPr id="6" name="6.4c ana.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584361" y="3804633"/>
            <a:ext cx="609600" cy="609600"/>
          </a:xfrm>
          <a:prstGeom prst="rect">
            <a:avLst/>
          </a:prstGeom>
        </p:spPr>
      </p:pic>
      <p:pic>
        <p:nvPicPr>
          <p:cNvPr id="7" name="6.4d anja.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2756079" y="4334814"/>
            <a:ext cx="609600" cy="609600"/>
          </a:xfrm>
          <a:prstGeom prst="rect">
            <a:avLst/>
          </a:prstGeom>
        </p:spPr>
      </p:pic>
      <p:pic>
        <p:nvPicPr>
          <p:cNvPr id="8" name="6.4e anga.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2957848" y="4842454"/>
            <a:ext cx="609600" cy="609600"/>
          </a:xfrm>
          <a:prstGeom prst="rect">
            <a:avLst/>
          </a:prstGeom>
        </p:spPr>
      </p:pic>
    </p:spTree>
    <p:extLst>
      <p:ext uri="{BB962C8B-B14F-4D97-AF65-F5344CB8AC3E}">
        <p14:creationId xmlns:p14="http://schemas.microsoft.com/office/powerpoint/2010/main" val="4243860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1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8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79"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52"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6: De akoestiek van consonanten</a:t>
            </a:r>
            <a:endParaRPr lang="nl-BE" dirty="0"/>
          </a:p>
        </p:txBody>
      </p:sp>
      <p:sp>
        <p:nvSpPr>
          <p:cNvPr id="3" name="Tijdelijke aanduiding voor inhoud 2"/>
          <p:cNvSpPr>
            <a:spLocks noGrp="1"/>
          </p:cNvSpPr>
          <p:nvPr>
            <p:ph idx="1"/>
          </p:nvPr>
        </p:nvSpPr>
        <p:spPr/>
        <p:txBody>
          <a:bodyPr/>
          <a:lstStyle/>
          <a:p>
            <a:pPr marL="0" indent="0">
              <a:buNone/>
            </a:pPr>
            <a:r>
              <a:rPr lang="en-US" dirty="0"/>
              <a:t>6.5 </a:t>
            </a:r>
            <a:r>
              <a:rPr lang="en-US" dirty="0" err="1" smtClean="0"/>
              <a:t>affricaten</a:t>
            </a:r>
            <a:endParaRPr lang="en-US" dirty="0" smtClean="0"/>
          </a:p>
          <a:p>
            <a:pPr marL="0" indent="0">
              <a:buNone/>
            </a:pPr>
            <a:endParaRPr lang="nl-BE" dirty="0"/>
          </a:p>
          <a:p>
            <a:r>
              <a:rPr lang="en-US" dirty="0" smtClean="0"/>
              <a:t>6.5a</a:t>
            </a:r>
            <a:r>
              <a:rPr lang="en-US" dirty="0"/>
              <a:t> </a:t>
            </a:r>
            <a:r>
              <a:rPr lang="en-US" i="1" dirty="0" err="1" smtClean="0"/>
              <a:t>atsa</a:t>
            </a:r>
            <a:endParaRPr lang="nl-BE" dirty="0"/>
          </a:p>
          <a:p>
            <a:r>
              <a:rPr lang="en-US" dirty="0" smtClean="0"/>
              <a:t>6.5b </a:t>
            </a:r>
            <a:r>
              <a:rPr lang="en-US" i="1" dirty="0" err="1" smtClean="0"/>
              <a:t>atsja</a:t>
            </a:r>
            <a:endParaRPr lang="nl-BE" dirty="0"/>
          </a:p>
          <a:p>
            <a:r>
              <a:rPr lang="en-US" dirty="0" smtClean="0"/>
              <a:t>6.5c </a:t>
            </a:r>
            <a:r>
              <a:rPr lang="en-US" i="1" dirty="0" err="1" smtClean="0"/>
              <a:t>adzja</a:t>
            </a:r>
            <a:endParaRPr lang="nl-BE" dirty="0"/>
          </a:p>
          <a:p>
            <a:endParaRPr lang="nl-BE" dirty="0"/>
          </a:p>
        </p:txBody>
      </p:sp>
      <p:pic>
        <p:nvPicPr>
          <p:cNvPr id="4" name="6.5a atsa.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53047" y="2819400"/>
            <a:ext cx="609600" cy="609600"/>
          </a:xfrm>
          <a:prstGeom prst="rect">
            <a:avLst/>
          </a:prstGeom>
        </p:spPr>
      </p:pic>
      <p:pic>
        <p:nvPicPr>
          <p:cNvPr id="5" name="6.5b atsja.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3342068"/>
            <a:ext cx="609600" cy="609600"/>
          </a:xfrm>
          <a:prstGeom prst="rect">
            <a:avLst/>
          </a:prstGeom>
        </p:spPr>
      </p:pic>
      <p:pic>
        <p:nvPicPr>
          <p:cNvPr id="6" name="6.5c adzja.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2751785" y="3832538"/>
            <a:ext cx="609600" cy="609600"/>
          </a:xfrm>
          <a:prstGeom prst="rect">
            <a:avLst/>
          </a:prstGeom>
        </p:spPr>
      </p:pic>
    </p:spTree>
    <p:extLst>
      <p:ext uri="{BB962C8B-B14F-4D97-AF65-F5344CB8AC3E}">
        <p14:creationId xmlns:p14="http://schemas.microsoft.com/office/powerpoint/2010/main" val="47905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0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33"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6: De akoestiek van consonanten</a:t>
            </a:r>
            <a:endParaRPr lang="nl-BE" dirty="0"/>
          </a:p>
        </p:txBody>
      </p:sp>
      <p:sp>
        <p:nvSpPr>
          <p:cNvPr id="3" name="Tijdelijke aanduiding voor inhoud 2"/>
          <p:cNvSpPr>
            <a:spLocks noGrp="1"/>
          </p:cNvSpPr>
          <p:nvPr>
            <p:ph idx="1"/>
          </p:nvPr>
        </p:nvSpPr>
        <p:spPr/>
        <p:txBody>
          <a:bodyPr/>
          <a:lstStyle/>
          <a:p>
            <a:pPr marL="0" indent="0">
              <a:buNone/>
            </a:pPr>
            <a:r>
              <a:rPr lang="en-US" dirty="0"/>
              <a:t>6.6 </a:t>
            </a:r>
            <a:r>
              <a:rPr lang="en-US" dirty="0" smtClean="0"/>
              <a:t>semi-</a:t>
            </a:r>
            <a:r>
              <a:rPr lang="en-US" dirty="0" err="1" smtClean="0"/>
              <a:t>vocalen</a:t>
            </a:r>
            <a:endParaRPr lang="en-US" dirty="0" smtClean="0"/>
          </a:p>
          <a:p>
            <a:pPr marL="0" indent="0">
              <a:buNone/>
            </a:pPr>
            <a:endParaRPr lang="nl-BE" dirty="0"/>
          </a:p>
          <a:p>
            <a:r>
              <a:rPr lang="en-US" dirty="0" smtClean="0"/>
              <a:t>6.6a </a:t>
            </a:r>
            <a:r>
              <a:rPr lang="en-US" i="1" dirty="0" err="1" smtClean="0"/>
              <a:t>awa</a:t>
            </a:r>
            <a:endParaRPr lang="nl-BE" dirty="0"/>
          </a:p>
          <a:p>
            <a:r>
              <a:rPr lang="en-US" dirty="0" smtClean="0"/>
              <a:t>6.6b </a:t>
            </a:r>
            <a:r>
              <a:rPr lang="en-US" i="1" dirty="0" err="1" smtClean="0"/>
              <a:t>aja</a:t>
            </a:r>
            <a:endParaRPr lang="nl-BE" dirty="0"/>
          </a:p>
          <a:p>
            <a:endParaRPr lang="nl-BE" dirty="0"/>
          </a:p>
        </p:txBody>
      </p:sp>
      <p:pic>
        <p:nvPicPr>
          <p:cNvPr id="4" name="6.6a awa.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53047" y="2819400"/>
            <a:ext cx="609600" cy="609600"/>
          </a:xfrm>
          <a:prstGeom prst="rect">
            <a:avLst/>
          </a:prstGeom>
        </p:spPr>
      </p:pic>
      <p:pic>
        <p:nvPicPr>
          <p:cNvPr id="5" name="6.6b aja.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468450" y="3330262"/>
            <a:ext cx="609600" cy="609600"/>
          </a:xfrm>
          <a:prstGeom prst="rect">
            <a:avLst/>
          </a:prstGeom>
        </p:spPr>
      </p:pic>
    </p:spTree>
    <p:extLst>
      <p:ext uri="{BB962C8B-B14F-4D97-AF65-F5344CB8AC3E}">
        <p14:creationId xmlns:p14="http://schemas.microsoft.com/office/powerpoint/2010/main" val="1645790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5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6: De akoestiek van consonanten</a:t>
            </a:r>
            <a:endParaRPr lang="nl-BE" dirty="0"/>
          </a:p>
        </p:txBody>
      </p:sp>
      <p:sp>
        <p:nvSpPr>
          <p:cNvPr id="3" name="Tijdelijke aanduiding voor inhoud 2"/>
          <p:cNvSpPr>
            <a:spLocks noGrp="1"/>
          </p:cNvSpPr>
          <p:nvPr>
            <p:ph idx="1"/>
          </p:nvPr>
        </p:nvSpPr>
        <p:spPr/>
        <p:txBody>
          <a:bodyPr/>
          <a:lstStyle/>
          <a:p>
            <a:pPr marL="0" indent="0">
              <a:buNone/>
            </a:pPr>
            <a:r>
              <a:rPr lang="en-US" dirty="0"/>
              <a:t>6.7 </a:t>
            </a:r>
            <a:r>
              <a:rPr lang="en-US" dirty="0" err="1" smtClean="0"/>
              <a:t>trilklanken</a:t>
            </a:r>
            <a:endParaRPr lang="en-US" dirty="0" smtClean="0"/>
          </a:p>
          <a:p>
            <a:pPr marL="0" indent="0">
              <a:buNone/>
            </a:pPr>
            <a:endParaRPr lang="nl-BE" dirty="0"/>
          </a:p>
          <a:p>
            <a:r>
              <a:rPr lang="en-US" dirty="0" smtClean="0"/>
              <a:t>6.7a</a:t>
            </a:r>
            <a:r>
              <a:rPr lang="en-US" dirty="0"/>
              <a:t> </a:t>
            </a:r>
            <a:r>
              <a:rPr lang="en-US" i="1" dirty="0" err="1" smtClean="0"/>
              <a:t>ara</a:t>
            </a:r>
            <a:endParaRPr lang="nl-BE" dirty="0"/>
          </a:p>
          <a:p>
            <a:r>
              <a:rPr lang="nl-BE" dirty="0" smtClean="0"/>
              <a:t>6.7b </a:t>
            </a:r>
            <a:r>
              <a:rPr lang="nl-BE" i="1" dirty="0" err="1" smtClean="0"/>
              <a:t>aRa</a:t>
            </a:r>
            <a:r>
              <a:rPr lang="nl-BE" i="1" dirty="0" smtClean="0"/>
              <a:t> </a:t>
            </a:r>
            <a:r>
              <a:rPr lang="nl-BE" dirty="0"/>
              <a:t>(huig-r</a:t>
            </a:r>
            <a:r>
              <a:rPr lang="nl-BE" dirty="0" smtClean="0"/>
              <a:t>)</a:t>
            </a:r>
          </a:p>
          <a:p>
            <a:endParaRPr lang="nl-BE" dirty="0"/>
          </a:p>
          <a:p>
            <a:pPr marL="0" indent="0">
              <a:buNone/>
            </a:pPr>
            <a:r>
              <a:rPr lang="nl-BE" dirty="0"/>
              <a:t>6.8 lateralen</a:t>
            </a:r>
          </a:p>
          <a:p>
            <a:pPr marL="0" indent="0">
              <a:buNone/>
            </a:pPr>
            <a:endParaRPr lang="nl-BE" dirty="0"/>
          </a:p>
          <a:p>
            <a:r>
              <a:rPr lang="nl-BE" dirty="0"/>
              <a:t>6.8a </a:t>
            </a:r>
            <a:r>
              <a:rPr lang="nl-BE" i="1" dirty="0" err="1"/>
              <a:t>ala</a:t>
            </a:r>
            <a:endParaRPr lang="nl-BE" dirty="0"/>
          </a:p>
          <a:p>
            <a:endParaRPr lang="nl-BE" dirty="0" smtClean="0"/>
          </a:p>
        </p:txBody>
      </p:sp>
      <p:pic>
        <p:nvPicPr>
          <p:cNvPr id="4" name="6.7a ara.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81329" y="2819400"/>
            <a:ext cx="609600" cy="609600"/>
          </a:xfrm>
          <a:prstGeom prst="rect">
            <a:avLst/>
          </a:prstGeom>
        </p:spPr>
      </p:pic>
      <p:pic>
        <p:nvPicPr>
          <p:cNvPr id="5" name="6.7b aRa.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717702" y="3288403"/>
            <a:ext cx="609600" cy="609600"/>
          </a:xfrm>
          <a:prstGeom prst="rect">
            <a:avLst/>
          </a:prstGeom>
        </p:spPr>
      </p:pic>
      <p:pic>
        <p:nvPicPr>
          <p:cNvPr id="6" name="6.8a ala.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2562895" y="5364051"/>
            <a:ext cx="609600" cy="609600"/>
          </a:xfrm>
          <a:prstGeom prst="rect">
            <a:avLst/>
          </a:prstGeom>
        </p:spPr>
      </p:pic>
    </p:spTree>
    <p:extLst>
      <p:ext uri="{BB962C8B-B14F-4D97-AF65-F5344CB8AC3E}">
        <p14:creationId xmlns:p14="http://schemas.microsoft.com/office/powerpoint/2010/main" val="41187376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4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75"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a:t>
            </a:r>
            <a:r>
              <a:rPr lang="nl-BE" b="1" dirty="0" smtClean="0"/>
              <a:t>7: De </a:t>
            </a:r>
            <a:r>
              <a:rPr lang="nl-BE" b="1" dirty="0"/>
              <a:t>perceptie van </a:t>
            </a:r>
            <a:r>
              <a:rPr lang="nl-BE" b="1" dirty="0" smtClean="0"/>
              <a:t>spraakgeluid</a:t>
            </a:r>
            <a:endParaRPr lang="nl-BE" dirty="0"/>
          </a:p>
        </p:txBody>
      </p:sp>
      <p:sp>
        <p:nvSpPr>
          <p:cNvPr id="3" name="Tijdelijke aanduiding voor inhoud 2"/>
          <p:cNvSpPr>
            <a:spLocks noGrp="1"/>
          </p:cNvSpPr>
          <p:nvPr>
            <p:ph idx="1"/>
          </p:nvPr>
        </p:nvSpPr>
        <p:spPr/>
        <p:txBody>
          <a:bodyPr/>
          <a:lstStyle/>
          <a:p>
            <a:pPr marL="0" indent="0">
              <a:buNone/>
            </a:pPr>
            <a:r>
              <a:rPr lang="nl-BE" dirty="0"/>
              <a:t>7.1 duur van </a:t>
            </a:r>
            <a:r>
              <a:rPr lang="nl-BE" dirty="0" smtClean="0"/>
              <a:t>VOT</a:t>
            </a:r>
          </a:p>
          <a:p>
            <a:pPr marL="0" indent="0">
              <a:buNone/>
            </a:pPr>
            <a:endParaRPr lang="nl-BE" dirty="0"/>
          </a:p>
          <a:p>
            <a:r>
              <a:rPr lang="nl-BE" dirty="0"/>
              <a:t>7.1a lange negatieve VOT: duidelijke perceptie van [b]</a:t>
            </a:r>
          </a:p>
          <a:p>
            <a:r>
              <a:rPr lang="nl-BE" dirty="0"/>
              <a:t>7.1b lange positieve VOT: duidelijke perceptie van [p]</a:t>
            </a:r>
          </a:p>
          <a:p>
            <a:pPr marL="0" indent="0">
              <a:buNone/>
            </a:pPr>
            <a:endParaRPr lang="nl-BE" dirty="0"/>
          </a:p>
        </p:txBody>
      </p:sp>
      <p:pic>
        <p:nvPicPr>
          <p:cNvPr id="4" name="7.1a lange neg VO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01070" y="2783983"/>
            <a:ext cx="609600" cy="609600"/>
          </a:xfrm>
          <a:prstGeom prst="rect">
            <a:avLst/>
          </a:prstGeom>
        </p:spPr>
      </p:pic>
      <p:pic>
        <p:nvPicPr>
          <p:cNvPr id="5" name="7.1b lange pos VO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959403" y="3262651"/>
            <a:ext cx="609600" cy="609600"/>
          </a:xfrm>
          <a:prstGeom prst="rect">
            <a:avLst/>
          </a:prstGeom>
        </p:spPr>
      </p:pic>
    </p:spTree>
    <p:extLst>
      <p:ext uri="{BB962C8B-B14F-4D97-AF65-F5344CB8AC3E}">
        <p14:creationId xmlns:p14="http://schemas.microsoft.com/office/powerpoint/2010/main" val="4025903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5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7: De perceptie van spraakgeluid</a:t>
            </a:r>
            <a:endParaRPr lang="nl-BE" dirty="0"/>
          </a:p>
        </p:txBody>
      </p:sp>
      <p:sp>
        <p:nvSpPr>
          <p:cNvPr id="3" name="Tijdelijke aanduiding voor inhoud 2"/>
          <p:cNvSpPr>
            <a:spLocks noGrp="1"/>
          </p:cNvSpPr>
          <p:nvPr>
            <p:ph idx="1"/>
          </p:nvPr>
        </p:nvSpPr>
        <p:spPr/>
        <p:txBody>
          <a:bodyPr/>
          <a:lstStyle/>
          <a:p>
            <a:pPr marL="0" indent="0">
              <a:buNone/>
            </a:pPr>
            <a:r>
              <a:rPr lang="nl-BE" dirty="0"/>
              <a:t>7.2 </a:t>
            </a:r>
            <a:r>
              <a:rPr lang="nl-BE" dirty="0" err="1">
                <a:hlinkClick r:id="rId2"/>
              </a:rPr>
              <a:t>McGurk</a:t>
            </a:r>
            <a:r>
              <a:rPr lang="nl-BE" dirty="0">
                <a:hlinkClick r:id="rId2"/>
              </a:rPr>
              <a:t> </a:t>
            </a:r>
            <a:r>
              <a:rPr lang="nl-BE" dirty="0" smtClean="0">
                <a:hlinkClick r:id="rId2"/>
              </a:rPr>
              <a:t>effect</a:t>
            </a:r>
            <a:endParaRPr lang="nl-BE" dirty="0" smtClean="0"/>
          </a:p>
          <a:p>
            <a:pPr marL="0" indent="0">
              <a:buNone/>
            </a:pPr>
            <a:endParaRPr lang="nl-BE" dirty="0" smtClean="0"/>
          </a:p>
          <a:p>
            <a:pPr marL="0" indent="0">
              <a:buNone/>
            </a:pPr>
            <a:endParaRPr lang="nl-BE" dirty="0"/>
          </a:p>
        </p:txBody>
      </p:sp>
    </p:spTree>
    <p:extLst>
      <p:ext uri="{BB962C8B-B14F-4D97-AF65-F5344CB8AC3E}">
        <p14:creationId xmlns:p14="http://schemas.microsoft.com/office/powerpoint/2010/main" val="36001187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7: De perceptie van spraakgeluid</a:t>
            </a:r>
            <a:endParaRPr lang="nl-BE" dirty="0"/>
          </a:p>
        </p:txBody>
      </p:sp>
      <p:sp>
        <p:nvSpPr>
          <p:cNvPr id="3" name="Tijdelijke aanduiding voor inhoud 2"/>
          <p:cNvSpPr>
            <a:spLocks noGrp="1"/>
          </p:cNvSpPr>
          <p:nvPr>
            <p:ph idx="1"/>
          </p:nvPr>
        </p:nvSpPr>
        <p:spPr/>
        <p:txBody>
          <a:bodyPr/>
          <a:lstStyle/>
          <a:p>
            <a:pPr marL="0" indent="0">
              <a:buNone/>
            </a:pPr>
            <a:r>
              <a:rPr lang="nl-BE" dirty="0"/>
              <a:t>7.3 Interindividuele </a:t>
            </a:r>
            <a:r>
              <a:rPr lang="nl-BE" dirty="0" err="1" smtClean="0"/>
              <a:t>sprekervariabiliteit</a:t>
            </a:r>
            <a:endParaRPr lang="nl-BE" dirty="0" smtClean="0"/>
          </a:p>
          <a:p>
            <a:pPr marL="0" indent="0">
              <a:buNone/>
            </a:pPr>
            <a:endParaRPr lang="nl-BE" dirty="0"/>
          </a:p>
          <a:p>
            <a:r>
              <a:rPr lang="nl-BE" dirty="0"/>
              <a:t>7.3a (1) twee sprekers, zelfde uiting, verschillende </a:t>
            </a:r>
            <a:r>
              <a:rPr lang="nl-BE" dirty="0" smtClean="0"/>
              <a:t>  </a:t>
            </a:r>
          </a:p>
          <a:p>
            <a:pPr marL="0" indent="0">
              <a:buNone/>
            </a:pPr>
            <a:r>
              <a:rPr lang="nl-BE" dirty="0"/>
              <a:t> </a:t>
            </a:r>
            <a:r>
              <a:rPr lang="nl-BE" dirty="0" smtClean="0"/>
              <a:t>                articulatiepittigheid</a:t>
            </a:r>
            <a:r>
              <a:rPr lang="nl-BE" dirty="0"/>
              <a:t>: </a:t>
            </a:r>
            <a:r>
              <a:rPr lang="nl-BE" i="1" dirty="0"/>
              <a:t>Over de Leie werd een spectaculaire </a:t>
            </a:r>
            <a:endParaRPr lang="nl-BE" i="1" dirty="0" smtClean="0"/>
          </a:p>
          <a:p>
            <a:pPr marL="0" indent="0">
              <a:buNone/>
            </a:pPr>
            <a:r>
              <a:rPr lang="nl-BE" i="1" dirty="0"/>
              <a:t> </a:t>
            </a:r>
            <a:r>
              <a:rPr lang="nl-BE" i="1" dirty="0" smtClean="0"/>
              <a:t>                nieuwe </a:t>
            </a:r>
            <a:r>
              <a:rPr lang="nl-BE" i="1" dirty="0"/>
              <a:t>brug geïnstalleerd.  </a:t>
            </a:r>
            <a:endParaRPr lang="nl-BE" dirty="0"/>
          </a:p>
          <a:p>
            <a:r>
              <a:rPr lang="nl-BE" dirty="0"/>
              <a:t>7.3a (2) twee sprekers, zelfde uiting, verschillend spreektempo: </a:t>
            </a:r>
            <a:r>
              <a:rPr lang="nl-BE" i="1" dirty="0"/>
              <a:t>Wie </a:t>
            </a:r>
            <a:endParaRPr lang="nl-BE" i="1" dirty="0" smtClean="0"/>
          </a:p>
          <a:p>
            <a:pPr marL="0" indent="0">
              <a:buNone/>
            </a:pPr>
            <a:r>
              <a:rPr lang="nl-BE" i="1" dirty="0"/>
              <a:t> </a:t>
            </a:r>
            <a:r>
              <a:rPr lang="nl-BE" i="1" dirty="0" smtClean="0"/>
              <a:t>                de </a:t>
            </a:r>
            <a:r>
              <a:rPr lang="nl-BE" i="1" dirty="0"/>
              <a:t>zee als geliefde neemt, moet de zoutsmaak bij de kus </a:t>
            </a:r>
            <a:endParaRPr lang="nl-BE" i="1" dirty="0" smtClean="0"/>
          </a:p>
          <a:p>
            <a:pPr marL="0" indent="0">
              <a:buNone/>
            </a:pPr>
            <a:r>
              <a:rPr lang="nl-BE" i="1" dirty="0"/>
              <a:t> </a:t>
            </a:r>
            <a:r>
              <a:rPr lang="nl-BE" i="1" dirty="0" smtClean="0"/>
              <a:t>                verdragen.</a:t>
            </a:r>
            <a:endParaRPr lang="nl-BE" dirty="0"/>
          </a:p>
        </p:txBody>
      </p:sp>
      <p:pic>
        <p:nvPicPr>
          <p:cNvPr id="4" name="7.3a 1 articulatiepittigheid.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58456" y="3815659"/>
            <a:ext cx="609600" cy="609600"/>
          </a:xfrm>
          <a:prstGeom prst="rect">
            <a:avLst/>
          </a:prstGeom>
        </p:spPr>
      </p:pic>
      <p:pic>
        <p:nvPicPr>
          <p:cNvPr id="5" name="7.3a 2 verschillend spreektempo.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076164" y="5365124"/>
            <a:ext cx="609600" cy="609600"/>
          </a:xfrm>
          <a:prstGeom prst="rect">
            <a:avLst/>
          </a:prstGeom>
        </p:spPr>
      </p:pic>
    </p:spTree>
    <p:extLst>
      <p:ext uri="{BB962C8B-B14F-4D97-AF65-F5344CB8AC3E}">
        <p14:creationId xmlns:p14="http://schemas.microsoft.com/office/powerpoint/2010/main" val="3117249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11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7: De perceptie van spraakgeluid</a:t>
            </a:r>
            <a:endParaRPr lang="nl-BE" dirty="0"/>
          </a:p>
        </p:txBody>
      </p:sp>
      <p:sp>
        <p:nvSpPr>
          <p:cNvPr id="3" name="Tijdelijke aanduiding voor inhoud 2"/>
          <p:cNvSpPr>
            <a:spLocks noGrp="1"/>
          </p:cNvSpPr>
          <p:nvPr>
            <p:ph idx="1"/>
          </p:nvPr>
        </p:nvSpPr>
        <p:spPr/>
        <p:txBody>
          <a:bodyPr/>
          <a:lstStyle/>
          <a:p>
            <a:pPr marL="0" indent="0">
              <a:buNone/>
            </a:pPr>
            <a:r>
              <a:rPr lang="nl-BE" dirty="0"/>
              <a:t>7.3 Interindividuele </a:t>
            </a:r>
            <a:r>
              <a:rPr lang="nl-BE" dirty="0" err="1" smtClean="0"/>
              <a:t>sprekervariabiliteit</a:t>
            </a:r>
            <a:endParaRPr lang="nl-BE" dirty="0" smtClean="0"/>
          </a:p>
          <a:p>
            <a:pPr marL="0" indent="0">
              <a:buNone/>
            </a:pPr>
            <a:endParaRPr lang="nl-BE" dirty="0"/>
          </a:p>
          <a:p>
            <a:r>
              <a:rPr lang="nl-BE" dirty="0" smtClean="0"/>
              <a:t>7.3b </a:t>
            </a:r>
            <a:r>
              <a:rPr lang="nl-BE" dirty="0"/>
              <a:t>twee sprekers, zelfde uiting, verschillende formantligging van </a:t>
            </a:r>
            <a:endParaRPr lang="nl-BE" dirty="0" smtClean="0"/>
          </a:p>
          <a:p>
            <a:pPr marL="0" indent="0">
              <a:buNone/>
            </a:pPr>
            <a:r>
              <a:rPr lang="nl-BE" dirty="0"/>
              <a:t> </a:t>
            </a:r>
            <a:r>
              <a:rPr lang="nl-BE" dirty="0" smtClean="0"/>
              <a:t>           klinkers</a:t>
            </a:r>
            <a:r>
              <a:rPr lang="nl-BE" dirty="0"/>
              <a:t>: </a:t>
            </a:r>
            <a:r>
              <a:rPr lang="nl-BE" i="1" dirty="0"/>
              <a:t>Was dat maar waar!</a:t>
            </a:r>
            <a:endParaRPr lang="nl-BE" dirty="0"/>
          </a:p>
        </p:txBody>
      </p:sp>
      <p:pic>
        <p:nvPicPr>
          <p:cNvPr id="6" name="7.3b verschillende formantligg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65285" y="3294709"/>
            <a:ext cx="609600" cy="609600"/>
          </a:xfrm>
          <a:prstGeom prst="rect">
            <a:avLst/>
          </a:prstGeom>
        </p:spPr>
      </p:pic>
    </p:spTree>
    <p:extLst>
      <p:ext uri="{BB962C8B-B14F-4D97-AF65-F5344CB8AC3E}">
        <p14:creationId xmlns:p14="http://schemas.microsoft.com/office/powerpoint/2010/main" val="2432762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7: De perceptie van spraakgeluid</a:t>
            </a:r>
            <a:endParaRPr lang="nl-BE" dirty="0"/>
          </a:p>
        </p:txBody>
      </p:sp>
      <p:sp>
        <p:nvSpPr>
          <p:cNvPr id="3" name="Tijdelijke aanduiding voor inhoud 2"/>
          <p:cNvSpPr>
            <a:spLocks noGrp="1"/>
          </p:cNvSpPr>
          <p:nvPr>
            <p:ph idx="1"/>
          </p:nvPr>
        </p:nvSpPr>
        <p:spPr/>
        <p:txBody>
          <a:bodyPr/>
          <a:lstStyle/>
          <a:p>
            <a:pPr marL="0" indent="0">
              <a:buNone/>
            </a:pPr>
            <a:r>
              <a:rPr lang="nl-BE" dirty="0"/>
              <a:t>7.4 intra-individuele </a:t>
            </a:r>
            <a:r>
              <a:rPr lang="nl-BE" dirty="0" err="1" smtClean="0"/>
              <a:t>sprekervariabiliteit</a:t>
            </a:r>
            <a:endParaRPr lang="nl-BE" dirty="0" smtClean="0"/>
          </a:p>
          <a:p>
            <a:pPr marL="0" indent="0">
              <a:buNone/>
            </a:pPr>
            <a:endParaRPr lang="nl-BE" dirty="0"/>
          </a:p>
          <a:p>
            <a:r>
              <a:rPr lang="nl-BE" dirty="0"/>
              <a:t>7.4a moe: </a:t>
            </a:r>
            <a:r>
              <a:rPr lang="nl-BE" i="1" dirty="0"/>
              <a:t>Ik ben doodmoe</a:t>
            </a:r>
            <a:r>
              <a:rPr lang="nl-BE" dirty="0"/>
              <a:t> </a:t>
            </a:r>
          </a:p>
          <a:p>
            <a:r>
              <a:rPr lang="nl-BE" dirty="0"/>
              <a:t>7.4b informatie verstrekken: </a:t>
            </a:r>
            <a:r>
              <a:rPr lang="nl-BE" i="1" dirty="0"/>
              <a:t>Afspraak om kwart voor vier</a:t>
            </a:r>
            <a:endParaRPr lang="nl-BE" dirty="0"/>
          </a:p>
          <a:p>
            <a:r>
              <a:rPr lang="nl-BE" dirty="0"/>
              <a:t>7.4c emotie: </a:t>
            </a:r>
            <a:r>
              <a:rPr lang="nl-BE" i="1" dirty="0"/>
              <a:t>Ik ben geslaagd </a:t>
            </a:r>
            <a:endParaRPr lang="nl-BE" dirty="0"/>
          </a:p>
        </p:txBody>
      </p:sp>
      <p:pic>
        <p:nvPicPr>
          <p:cNvPr id="4" name="7.4a mo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17205" y="2814034"/>
            <a:ext cx="609600" cy="609600"/>
          </a:xfrm>
          <a:prstGeom prst="rect">
            <a:avLst/>
          </a:prstGeom>
        </p:spPr>
      </p:pic>
      <p:pic>
        <p:nvPicPr>
          <p:cNvPr id="5" name="7.4b informatie verstrekken.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603346" y="3317383"/>
            <a:ext cx="609600" cy="609600"/>
          </a:xfrm>
          <a:prstGeom prst="rect">
            <a:avLst/>
          </a:prstGeom>
        </p:spPr>
      </p:pic>
      <p:pic>
        <p:nvPicPr>
          <p:cNvPr id="6" name="7.4c emotie.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5507864" y="3814294"/>
            <a:ext cx="609600" cy="609600"/>
          </a:xfrm>
          <a:prstGeom prst="rect">
            <a:avLst/>
          </a:prstGeom>
        </p:spPr>
      </p:pic>
    </p:spTree>
    <p:extLst>
      <p:ext uri="{BB962C8B-B14F-4D97-AF65-F5344CB8AC3E}">
        <p14:creationId xmlns:p14="http://schemas.microsoft.com/office/powerpoint/2010/main" val="1376161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61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1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ctrTitle"/>
          </p:nvPr>
        </p:nvSpPr>
        <p:spPr/>
        <p:txBody>
          <a:bodyPr/>
          <a:lstStyle/>
          <a:p>
            <a:pPr eaLnBrk="1" hangingPunct="1"/>
            <a:r>
              <a:rPr lang="nl-BE" altLang="nl-BE" b="1" dirty="0" smtClean="0"/>
              <a:t>DEEL 1	FONETIEK</a:t>
            </a:r>
            <a:r>
              <a:rPr lang="nl-BE" altLang="nl-BE" dirty="0" smtClean="0"/>
              <a:t/>
            </a:r>
            <a:br>
              <a:rPr lang="nl-BE" altLang="nl-BE" dirty="0" smtClean="0"/>
            </a:br>
            <a:endParaRPr lang="nl-BE" altLang="nl-BE" dirty="0" smtClean="0"/>
          </a:p>
        </p:txBody>
      </p:sp>
      <p:sp>
        <p:nvSpPr>
          <p:cNvPr id="4099" name="Ondertitel 2"/>
          <p:cNvSpPr>
            <a:spLocks noGrp="1"/>
          </p:cNvSpPr>
          <p:nvPr>
            <p:ph type="subTitle" idx="1"/>
          </p:nvPr>
        </p:nvSpPr>
        <p:spPr/>
        <p:txBody>
          <a:bodyPr/>
          <a:lstStyle/>
          <a:p>
            <a:pPr eaLnBrk="1" hangingPunct="1"/>
            <a:endParaRPr lang="nl-BE" altLang="nl-BE"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7: De perceptie van spraakgeluid</a:t>
            </a:r>
            <a:endParaRPr lang="nl-BE" dirty="0"/>
          </a:p>
        </p:txBody>
      </p:sp>
      <p:sp>
        <p:nvSpPr>
          <p:cNvPr id="3" name="Tijdelijke aanduiding voor inhoud 2"/>
          <p:cNvSpPr>
            <a:spLocks noGrp="1"/>
          </p:cNvSpPr>
          <p:nvPr>
            <p:ph idx="1"/>
          </p:nvPr>
        </p:nvSpPr>
        <p:spPr/>
        <p:txBody>
          <a:bodyPr/>
          <a:lstStyle/>
          <a:p>
            <a:pPr marL="0" indent="0">
              <a:buNone/>
            </a:pPr>
            <a:r>
              <a:rPr lang="nl-BE" dirty="0"/>
              <a:t>7.5 duurverhoudingen van klinkers respecteren: G</a:t>
            </a:r>
            <a:r>
              <a:rPr lang="nl-BE" i="1" dirty="0"/>
              <a:t>eef mij maar een… </a:t>
            </a:r>
            <a:endParaRPr lang="nl-BE" i="1" dirty="0" smtClean="0"/>
          </a:p>
          <a:p>
            <a:pPr marL="0" indent="0">
              <a:buNone/>
            </a:pPr>
            <a:r>
              <a:rPr lang="nl-BE" i="1" dirty="0"/>
              <a:t> </a:t>
            </a:r>
            <a:r>
              <a:rPr lang="nl-BE" i="1" dirty="0" smtClean="0"/>
              <a:t>      banaan</a:t>
            </a:r>
          </a:p>
          <a:p>
            <a:pPr marL="0" indent="0">
              <a:buNone/>
            </a:pPr>
            <a:endParaRPr lang="nl-BE" dirty="0"/>
          </a:p>
          <a:p>
            <a:r>
              <a:rPr lang="nl-BE" dirty="0" smtClean="0"/>
              <a:t>7.5a snel</a:t>
            </a:r>
            <a:endParaRPr lang="nl-BE" dirty="0"/>
          </a:p>
          <a:p>
            <a:r>
              <a:rPr lang="nl-BE" dirty="0" smtClean="0"/>
              <a:t>7.5b traag</a:t>
            </a:r>
            <a:endParaRPr lang="nl-BE" dirty="0"/>
          </a:p>
          <a:p>
            <a:endParaRPr lang="nl-BE" dirty="0"/>
          </a:p>
        </p:txBody>
      </p:sp>
      <p:pic>
        <p:nvPicPr>
          <p:cNvPr id="4" name="7.5a duurverhoudingen sne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48755" y="3162836"/>
            <a:ext cx="609600" cy="609600"/>
          </a:xfrm>
          <a:prstGeom prst="rect">
            <a:avLst/>
          </a:prstGeom>
        </p:spPr>
      </p:pic>
      <p:pic>
        <p:nvPicPr>
          <p:cNvPr id="5" name="7.5b duurverhoudingen traag.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953555" y="3689797"/>
            <a:ext cx="609600" cy="609600"/>
          </a:xfrm>
          <a:prstGeom prst="rect">
            <a:avLst/>
          </a:prstGeom>
        </p:spPr>
      </p:pic>
    </p:spTree>
    <p:extLst>
      <p:ext uri="{BB962C8B-B14F-4D97-AF65-F5344CB8AC3E}">
        <p14:creationId xmlns:p14="http://schemas.microsoft.com/office/powerpoint/2010/main" val="3951490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79"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7: De perceptie van spraakgeluid</a:t>
            </a:r>
            <a:endParaRPr lang="nl-BE" dirty="0"/>
          </a:p>
        </p:txBody>
      </p:sp>
      <p:sp>
        <p:nvSpPr>
          <p:cNvPr id="3" name="Tijdelijke aanduiding voor inhoud 2"/>
          <p:cNvSpPr>
            <a:spLocks noGrp="1"/>
          </p:cNvSpPr>
          <p:nvPr>
            <p:ph idx="1"/>
          </p:nvPr>
        </p:nvSpPr>
        <p:spPr/>
        <p:txBody>
          <a:bodyPr/>
          <a:lstStyle/>
          <a:p>
            <a:pPr marL="0" indent="0">
              <a:buNone/>
            </a:pPr>
            <a:r>
              <a:rPr lang="nl-BE" dirty="0"/>
              <a:t>7.6 Fonetische kwaliteit: </a:t>
            </a:r>
            <a:r>
              <a:rPr lang="nl-BE" i="1" dirty="0"/>
              <a:t>Er woedde een vreselijke </a:t>
            </a:r>
            <a:r>
              <a:rPr lang="nl-BE" i="1" dirty="0" smtClean="0"/>
              <a:t>sneeuwstorm</a:t>
            </a:r>
          </a:p>
          <a:p>
            <a:pPr marL="0" indent="0">
              <a:buNone/>
            </a:pPr>
            <a:r>
              <a:rPr lang="nl-BE" i="1" dirty="0"/>
              <a:t> </a:t>
            </a:r>
            <a:r>
              <a:rPr lang="nl-BE" i="1" dirty="0" smtClean="0"/>
              <a:t>      over </a:t>
            </a:r>
            <a:r>
              <a:rPr lang="nl-BE" i="1" dirty="0"/>
              <a:t>het land</a:t>
            </a:r>
            <a:r>
              <a:rPr lang="nl-BE" i="1" dirty="0" smtClean="0"/>
              <a:t>.</a:t>
            </a:r>
          </a:p>
          <a:p>
            <a:pPr marL="0" indent="0">
              <a:buNone/>
            </a:pPr>
            <a:endParaRPr lang="nl-BE" dirty="0"/>
          </a:p>
          <a:p>
            <a:r>
              <a:rPr lang="nl-BE" dirty="0" smtClean="0"/>
              <a:t>7.6a slechte </a:t>
            </a:r>
            <a:r>
              <a:rPr lang="nl-BE" dirty="0"/>
              <a:t>fonetische kwaliteit </a:t>
            </a:r>
          </a:p>
          <a:p>
            <a:r>
              <a:rPr lang="nl-BE" dirty="0" smtClean="0"/>
              <a:t>7.6b goede </a:t>
            </a:r>
            <a:r>
              <a:rPr lang="nl-BE" dirty="0"/>
              <a:t>fonetische kwaliteit</a:t>
            </a:r>
          </a:p>
          <a:p>
            <a:endParaRPr lang="nl-BE" dirty="0"/>
          </a:p>
        </p:txBody>
      </p:sp>
      <p:pic>
        <p:nvPicPr>
          <p:cNvPr id="4" name="7.6a slechte fonetische kwalitei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27900" y="3276896"/>
            <a:ext cx="609600" cy="609600"/>
          </a:xfrm>
          <a:prstGeom prst="rect">
            <a:avLst/>
          </a:prstGeom>
        </p:spPr>
      </p:pic>
      <p:pic>
        <p:nvPicPr>
          <p:cNvPr id="5" name="7.6b goede fonetische kwalitei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916671" y="3818688"/>
            <a:ext cx="609600" cy="609600"/>
          </a:xfrm>
          <a:prstGeom prst="rect">
            <a:avLst/>
          </a:prstGeom>
        </p:spPr>
      </p:pic>
    </p:spTree>
    <p:extLst>
      <p:ext uri="{BB962C8B-B14F-4D97-AF65-F5344CB8AC3E}">
        <p14:creationId xmlns:p14="http://schemas.microsoft.com/office/powerpoint/2010/main" val="1146789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3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7: De perceptie van spraakgeluid</a:t>
            </a:r>
            <a:endParaRPr lang="nl-BE" dirty="0"/>
          </a:p>
        </p:txBody>
      </p:sp>
      <p:sp>
        <p:nvSpPr>
          <p:cNvPr id="3" name="Tijdelijke aanduiding voor inhoud 2"/>
          <p:cNvSpPr>
            <a:spLocks noGrp="1"/>
          </p:cNvSpPr>
          <p:nvPr>
            <p:ph idx="1"/>
          </p:nvPr>
        </p:nvSpPr>
        <p:spPr/>
        <p:txBody>
          <a:bodyPr/>
          <a:lstStyle/>
          <a:p>
            <a:pPr marL="0" indent="0">
              <a:buNone/>
            </a:pPr>
            <a:r>
              <a:rPr lang="nl-BE" dirty="0"/>
              <a:t>7.7 Fonemisch herstel: </a:t>
            </a:r>
            <a:endParaRPr lang="nl-BE" dirty="0" smtClean="0"/>
          </a:p>
          <a:p>
            <a:pPr marL="0" indent="0">
              <a:buNone/>
            </a:pPr>
            <a:endParaRPr lang="nl-BE" dirty="0"/>
          </a:p>
          <a:p>
            <a:r>
              <a:rPr lang="nl-BE" dirty="0"/>
              <a:t>7.7a onderbreking van uiting met geslaagd fonemisch herstel: </a:t>
            </a:r>
            <a:endParaRPr lang="nl-BE" dirty="0" smtClean="0"/>
          </a:p>
          <a:p>
            <a:pPr marL="0" indent="0">
              <a:buNone/>
            </a:pPr>
            <a:r>
              <a:rPr lang="nl-BE" dirty="0"/>
              <a:t> </a:t>
            </a:r>
            <a:r>
              <a:rPr lang="nl-BE" dirty="0" smtClean="0"/>
              <a:t>          (</a:t>
            </a:r>
            <a:r>
              <a:rPr lang="nl-BE" dirty="0"/>
              <a:t>spreker 1) </a:t>
            </a:r>
            <a:r>
              <a:rPr lang="nl-BE" i="1" dirty="0"/>
              <a:t>Zorg jij morgen </a:t>
            </a:r>
            <a:r>
              <a:rPr lang="nl-BE" dirty="0"/>
              <a:t>(onderbreking) </a:t>
            </a:r>
            <a:r>
              <a:rPr lang="nl-BE" i="1" dirty="0"/>
              <a:t>voor het eten? </a:t>
            </a:r>
            <a:r>
              <a:rPr lang="nl-BE" i="1" dirty="0" smtClean="0"/>
              <a:t> </a:t>
            </a:r>
          </a:p>
          <a:p>
            <a:pPr marL="0" indent="0">
              <a:buNone/>
            </a:pPr>
            <a:r>
              <a:rPr lang="nl-BE" i="1" dirty="0"/>
              <a:t> </a:t>
            </a:r>
            <a:r>
              <a:rPr lang="nl-BE" i="1" dirty="0" smtClean="0"/>
              <a:t>          </a:t>
            </a:r>
            <a:r>
              <a:rPr lang="nl-BE" dirty="0" smtClean="0"/>
              <a:t>(</a:t>
            </a:r>
            <a:r>
              <a:rPr lang="nl-BE" dirty="0"/>
              <a:t>spreker 2) </a:t>
            </a:r>
            <a:r>
              <a:rPr lang="nl-BE" i="1" dirty="0"/>
              <a:t>Jazeker, wil je vis, vlees of vegetarisch? </a:t>
            </a:r>
            <a:endParaRPr lang="nl-BE" i="1" dirty="0" smtClean="0"/>
          </a:p>
          <a:p>
            <a:pPr marL="0" indent="0">
              <a:buNone/>
            </a:pPr>
            <a:r>
              <a:rPr lang="nl-BE" i="1" dirty="0"/>
              <a:t> </a:t>
            </a:r>
            <a:r>
              <a:rPr lang="nl-BE" i="1" dirty="0" smtClean="0"/>
              <a:t>          </a:t>
            </a:r>
            <a:r>
              <a:rPr lang="nl-BE" dirty="0" smtClean="0"/>
              <a:t>(</a:t>
            </a:r>
            <a:r>
              <a:rPr lang="nl-BE" dirty="0"/>
              <a:t>spreker 1)</a:t>
            </a:r>
            <a:r>
              <a:rPr lang="nl-BE" i="1" dirty="0"/>
              <a:t> Neem maar vegetarisch</a:t>
            </a:r>
            <a:r>
              <a:rPr lang="nl-BE" i="1" dirty="0" smtClean="0"/>
              <a:t>.</a:t>
            </a:r>
            <a:endParaRPr lang="nl-BE" dirty="0"/>
          </a:p>
        </p:txBody>
      </p:sp>
      <p:pic>
        <p:nvPicPr>
          <p:cNvPr id="4" name="7.7a geslaagd fonemisch herste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74794" y="4326717"/>
            <a:ext cx="609600" cy="609600"/>
          </a:xfrm>
          <a:prstGeom prst="rect">
            <a:avLst/>
          </a:prstGeom>
        </p:spPr>
      </p:pic>
    </p:spTree>
    <p:extLst>
      <p:ext uri="{BB962C8B-B14F-4D97-AF65-F5344CB8AC3E}">
        <p14:creationId xmlns:p14="http://schemas.microsoft.com/office/powerpoint/2010/main" val="3941434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7: De perceptie van spraakgeluid</a:t>
            </a:r>
            <a:endParaRPr lang="nl-BE" dirty="0"/>
          </a:p>
        </p:txBody>
      </p:sp>
      <p:sp>
        <p:nvSpPr>
          <p:cNvPr id="3" name="Tijdelijke aanduiding voor inhoud 2"/>
          <p:cNvSpPr>
            <a:spLocks noGrp="1"/>
          </p:cNvSpPr>
          <p:nvPr>
            <p:ph idx="1"/>
          </p:nvPr>
        </p:nvSpPr>
        <p:spPr/>
        <p:txBody>
          <a:bodyPr/>
          <a:lstStyle/>
          <a:p>
            <a:pPr marL="0" indent="0">
              <a:buNone/>
            </a:pPr>
            <a:r>
              <a:rPr lang="nl-BE" dirty="0"/>
              <a:t>7.7 Fonemisch herstel: </a:t>
            </a:r>
            <a:endParaRPr lang="nl-BE" dirty="0" smtClean="0"/>
          </a:p>
          <a:p>
            <a:pPr marL="0" indent="0">
              <a:buNone/>
            </a:pPr>
            <a:endParaRPr lang="nl-BE" dirty="0"/>
          </a:p>
          <a:p>
            <a:r>
              <a:rPr lang="nl-BE" dirty="0" smtClean="0"/>
              <a:t>7.7b </a:t>
            </a:r>
            <a:r>
              <a:rPr lang="nl-BE" dirty="0"/>
              <a:t>onderbreking van uiting met niet geslaagd fonemisch herstel: </a:t>
            </a:r>
            <a:endParaRPr lang="nl-BE" dirty="0" smtClean="0"/>
          </a:p>
          <a:p>
            <a:pPr marL="0" indent="0">
              <a:buNone/>
            </a:pPr>
            <a:r>
              <a:rPr lang="nl-BE" dirty="0"/>
              <a:t> </a:t>
            </a:r>
            <a:r>
              <a:rPr lang="nl-BE" dirty="0" smtClean="0"/>
              <a:t>          (</a:t>
            </a:r>
            <a:r>
              <a:rPr lang="nl-BE" dirty="0"/>
              <a:t>spreker 1) </a:t>
            </a:r>
            <a:r>
              <a:rPr lang="nl-BE" i="1" dirty="0"/>
              <a:t>Zorg jij morgen </a:t>
            </a:r>
            <a:r>
              <a:rPr lang="nl-BE" dirty="0"/>
              <a:t>(onderbreking) </a:t>
            </a:r>
            <a:r>
              <a:rPr lang="nl-BE" i="1" dirty="0"/>
              <a:t>voor het eten? </a:t>
            </a:r>
            <a:endParaRPr lang="nl-BE" i="1" dirty="0" smtClean="0"/>
          </a:p>
          <a:p>
            <a:pPr marL="0" indent="0">
              <a:buNone/>
            </a:pPr>
            <a:r>
              <a:rPr lang="nl-BE" i="1" dirty="0"/>
              <a:t> </a:t>
            </a:r>
            <a:r>
              <a:rPr lang="nl-BE" i="1" dirty="0" smtClean="0"/>
              <a:t>          </a:t>
            </a:r>
            <a:r>
              <a:rPr lang="nl-BE" dirty="0" smtClean="0"/>
              <a:t>(</a:t>
            </a:r>
            <a:r>
              <a:rPr lang="nl-BE" dirty="0"/>
              <a:t>spreker 2) </a:t>
            </a:r>
            <a:r>
              <a:rPr lang="nl-BE" i="1" dirty="0"/>
              <a:t>Jazeker, wil je vis, vlees of vegetarisch? </a:t>
            </a:r>
            <a:br>
              <a:rPr lang="nl-BE" i="1" dirty="0"/>
            </a:br>
            <a:r>
              <a:rPr lang="nl-BE" i="1" dirty="0" smtClean="0"/>
              <a:t>           </a:t>
            </a:r>
            <a:r>
              <a:rPr lang="nl-BE" dirty="0" smtClean="0"/>
              <a:t>(</a:t>
            </a:r>
            <a:r>
              <a:rPr lang="nl-BE" dirty="0"/>
              <a:t>spreker 1) </a:t>
            </a:r>
            <a:r>
              <a:rPr lang="nl-BE" i="1" dirty="0"/>
              <a:t>Wij eten ’s morgens toch nooit vlees of vis?</a:t>
            </a:r>
            <a:endParaRPr lang="nl-BE" dirty="0"/>
          </a:p>
        </p:txBody>
      </p:sp>
      <p:pic>
        <p:nvPicPr>
          <p:cNvPr id="5" name="7.7b niet geslaagd fonemisch herste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45404" y="4173143"/>
            <a:ext cx="609600" cy="609600"/>
          </a:xfrm>
          <a:prstGeom prst="rect">
            <a:avLst/>
          </a:prstGeom>
        </p:spPr>
      </p:pic>
    </p:spTree>
    <p:extLst>
      <p:ext uri="{BB962C8B-B14F-4D97-AF65-F5344CB8AC3E}">
        <p14:creationId xmlns:p14="http://schemas.microsoft.com/office/powerpoint/2010/main" val="21513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ctrTitle"/>
          </p:nvPr>
        </p:nvSpPr>
        <p:spPr/>
        <p:txBody>
          <a:bodyPr/>
          <a:lstStyle/>
          <a:p>
            <a:pPr eaLnBrk="1" hangingPunct="1"/>
            <a:r>
              <a:rPr lang="nl-BE" altLang="nl-BE" b="1" dirty="0" smtClean="0"/>
              <a:t>DEEL 2	FONOLOGIE</a:t>
            </a:r>
            <a:r>
              <a:rPr lang="nl-BE" altLang="nl-BE" dirty="0" smtClean="0"/>
              <a:t/>
            </a:r>
            <a:br>
              <a:rPr lang="nl-BE" altLang="nl-BE" dirty="0" smtClean="0"/>
            </a:br>
            <a:endParaRPr lang="nl-BE" altLang="nl-BE" dirty="0" smtClean="0"/>
          </a:p>
        </p:txBody>
      </p:sp>
      <p:sp>
        <p:nvSpPr>
          <p:cNvPr id="4099" name="Ondertitel 2"/>
          <p:cNvSpPr>
            <a:spLocks noGrp="1"/>
          </p:cNvSpPr>
          <p:nvPr>
            <p:ph type="subTitle" idx="1"/>
          </p:nvPr>
        </p:nvSpPr>
        <p:spPr/>
        <p:txBody>
          <a:bodyPr/>
          <a:lstStyle/>
          <a:p>
            <a:pPr eaLnBrk="1" hangingPunct="1"/>
            <a:endParaRPr lang="nl-BE" altLang="nl-BE" smtClean="0"/>
          </a:p>
        </p:txBody>
      </p:sp>
    </p:spTree>
    <p:extLst>
      <p:ext uri="{BB962C8B-B14F-4D97-AF65-F5344CB8AC3E}">
        <p14:creationId xmlns:p14="http://schemas.microsoft.com/office/powerpoint/2010/main" val="32705047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a:t>
            </a:r>
            <a:r>
              <a:rPr lang="nl-BE" b="1" dirty="0" smtClean="0"/>
              <a:t>8: Basisbegrippen fonologie</a:t>
            </a:r>
            <a:endParaRPr lang="nl-BE" dirty="0"/>
          </a:p>
        </p:txBody>
      </p:sp>
      <p:sp>
        <p:nvSpPr>
          <p:cNvPr id="3" name="Tijdelijke aanduiding voor inhoud 2"/>
          <p:cNvSpPr>
            <a:spLocks noGrp="1"/>
          </p:cNvSpPr>
          <p:nvPr>
            <p:ph idx="1"/>
          </p:nvPr>
        </p:nvSpPr>
        <p:spPr/>
        <p:txBody>
          <a:bodyPr/>
          <a:lstStyle/>
          <a:p>
            <a:pPr marL="0" indent="0">
              <a:buNone/>
            </a:pPr>
            <a:r>
              <a:rPr lang="nl-BE" dirty="0" smtClean="0"/>
              <a:t>8.1</a:t>
            </a:r>
            <a:r>
              <a:rPr lang="nl-BE" dirty="0"/>
              <a:t> V</a:t>
            </a:r>
            <a:r>
              <a:rPr lang="nl-BE" dirty="0" smtClean="0"/>
              <a:t>erbale </a:t>
            </a:r>
            <a:r>
              <a:rPr lang="nl-BE" dirty="0"/>
              <a:t>en </a:t>
            </a:r>
            <a:r>
              <a:rPr lang="nl-BE" dirty="0" err="1"/>
              <a:t>paraverbale</a:t>
            </a:r>
            <a:r>
              <a:rPr lang="nl-BE" dirty="0"/>
              <a:t> redundantie rond het begrip ‘veulen</a:t>
            </a:r>
            <a:r>
              <a:rPr lang="nl-BE" dirty="0" smtClean="0"/>
              <a:t>’</a:t>
            </a:r>
          </a:p>
          <a:p>
            <a:pPr marL="0" indent="0">
              <a:buNone/>
            </a:pPr>
            <a:endParaRPr lang="nl-BE" dirty="0"/>
          </a:p>
          <a:p>
            <a:r>
              <a:rPr lang="nl-BE" dirty="0"/>
              <a:t>8.1a	verbale redundantie: </a:t>
            </a:r>
            <a:r>
              <a:rPr lang="nl-BE" i="1" dirty="0"/>
              <a:t>een piepklein veulentje</a:t>
            </a:r>
            <a:endParaRPr lang="nl-BE" dirty="0"/>
          </a:p>
          <a:p>
            <a:r>
              <a:rPr lang="nl-BE" dirty="0"/>
              <a:t>8.1b	combinatie verbale en </a:t>
            </a:r>
            <a:r>
              <a:rPr lang="nl-BE" dirty="0" err="1"/>
              <a:t>paraverbale</a:t>
            </a:r>
            <a:r>
              <a:rPr lang="nl-BE" dirty="0"/>
              <a:t> </a:t>
            </a:r>
            <a:r>
              <a:rPr lang="nl-BE" dirty="0" smtClean="0"/>
              <a:t>redundantie: </a:t>
            </a:r>
            <a:r>
              <a:rPr lang="nl-BE" i="1" dirty="0" smtClean="0"/>
              <a:t>een </a:t>
            </a:r>
            <a:r>
              <a:rPr lang="nl-BE" i="1" dirty="0"/>
              <a:t>piepklein </a:t>
            </a:r>
            <a:endParaRPr lang="nl-BE" i="1" dirty="0" smtClean="0"/>
          </a:p>
          <a:p>
            <a:pPr marL="0" indent="0">
              <a:buNone/>
            </a:pPr>
            <a:r>
              <a:rPr lang="nl-BE" i="1" dirty="0"/>
              <a:t> </a:t>
            </a:r>
            <a:r>
              <a:rPr lang="nl-BE" i="1" dirty="0" smtClean="0"/>
              <a:t>           veulentje</a:t>
            </a:r>
            <a:endParaRPr lang="nl-BE" dirty="0"/>
          </a:p>
          <a:p>
            <a:endParaRPr lang="nl-BE" dirty="0"/>
          </a:p>
        </p:txBody>
      </p:sp>
      <p:pic>
        <p:nvPicPr>
          <p:cNvPr id="4" name="8.1 verbale redundanti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98977" y="2811693"/>
            <a:ext cx="609600" cy="609600"/>
          </a:xfrm>
          <a:prstGeom prst="rect">
            <a:avLst/>
          </a:prstGeom>
        </p:spPr>
      </p:pic>
      <p:pic>
        <p:nvPicPr>
          <p:cNvPr id="5" name="8.1b combin verbale paraverb redundanti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409780" y="3835041"/>
            <a:ext cx="609600" cy="609600"/>
          </a:xfrm>
          <a:prstGeom prst="rect">
            <a:avLst/>
          </a:prstGeom>
        </p:spPr>
      </p:pic>
    </p:spTree>
    <p:extLst>
      <p:ext uri="{BB962C8B-B14F-4D97-AF65-F5344CB8AC3E}">
        <p14:creationId xmlns:p14="http://schemas.microsoft.com/office/powerpoint/2010/main" val="2682638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39"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8: Basisbegrippen fonologie</a:t>
            </a:r>
            <a:endParaRPr lang="nl-BE" dirty="0"/>
          </a:p>
        </p:txBody>
      </p:sp>
      <p:sp>
        <p:nvSpPr>
          <p:cNvPr id="3" name="Tijdelijke aanduiding voor inhoud 2"/>
          <p:cNvSpPr>
            <a:spLocks noGrp="1"/>
          </p:cNvSpPr>
          <p:nvPr>
            <p:ph idx="1"/>
          </p:nvPr>
        </p:nvSpPr>
        <p:spPr/>
        <p:txBody>
          <a:bodyPr/>
          <a:lstStyle/>
          <a:p>
            <a:pPr marL="0" indent="0">
              <a:buNone/>
            </a:pPr>
            <a:r>
              <a:rPr lang="nl-BE" dirty="0" smtClean="0"/>
              <a:t>8.2 Linguïstische </a:t>
            </a:r>
            <a:r>
              <a:rPr lang="nl-BE" dirty="0"/>
              <a:t>prosodie: </a:t>
            </a:r>
            <a:r>
              <a:rPr lang="nl-BE" i="1" dirty="0" smtClean="0"/>
              <a:t>Als </a:t>
            </a:r>
            <a:r>
              <a:rPr lang="nl-BE" i="1" dirty="0"/>
              <a:t>je honderd deelt door vijf, </a:t>
            </a:r>
            <a:r>
              <a:rPr lang="nl-BE" i="1" dirty="0" smtClean="0"/>
              <a:t/>
            </a:r>
            <a:br>
              <a:rPr lang="nl-BE" i="1" dirty="0" smtClean="0"/>
            </a:br>
            <a:r>
              <a:rPr lang="nl-BE" i="1" dirty="0" smtClean="0"/>
              <a:t>       dan </a:t>
            </a:r>
            <a:r>
              <a:rPr lang="nl-BE" i="1" dirty="0"/>
              <a:t>krijg je </a:t>
            </a:r>
            <a:r>
              <a:rPr lang="nl-BE" i="1" dirty="0" smtClean="0"/>
              <a:t>twintig</a:t>
            </a:r>
            <a:r>
              <a:rPr lang="nl-BE" i="1" dirty="0"/>
              <a:t>.</a:t>
            </a:r>
            <a:endParaRPr lang="nl-BE" dirty="0"/>
          </a:p>
          <a:p>
            <a:pPr marL="0" indent="0">
              <a:buNone/>
            </a:pPr>
            <a:endParaRPr lang="nl-BE" dirty="0"/>
          </a:p>
          <a:p>
            <a:pPr marL="0" indent="0">
              <a:buNone/>
            </a:pPr>
            <a:r>
              <a:rPr lang="nl-BE" dirty="0" smtClean="0"/>
              <a:t>8.3 Expressieve </a:t>
            </a:r>
            <a:r>
              <a:rPr lang="nl-BE" dirty="0"/>
              <a:t>prosodie: </a:t>
            </a:r>
            <a:r>
              <a:rPr lang="nl-BE" i="1" dirty="0"/>
              <a:t>Niet te geloven! Ik heb een reis gewonnen’</a:t>
            </a:r>
            <a:endParaRPr lang="nl-BE" dirty="0"/>
          </a:p>
        </p:txBody>
      </p:sp>
      <p:pic>
        <p:nvPicPr>
          <p:cNvPr id="4" name="8.2 linguistische prosodi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28575" y="2229507"/>
            <a:ext cx="609600" cy="609600"/>
          </a:xfrm>
          <a:prstGeom prst="rect">
            <a:avLst/>
          </a:prstGeom>
        </p:spPr>
      </p:pic>
      <p:pic>
        <p:nvPicPr>
          <p:cNvPr id="5" name="8.3 expressieve prosodi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878355" y="3127420"/>
            <a:ext cx="609600" cy="609600"/>
          </a:xfrm>
          <a:prstGeom prst="rect">
            <a:avLst/>
          </a:prstGeom>
        </p:spPr>
      </p:pic>
    </p:spTree>
    <p:extLst>
      <p:ext uri="{BB962C8B-B14F-4D97-AF65-F5344CB8AC3E}">
        <p14:creationId xmlns:p14="http://schemas.microsoft.com/office/powerpoint/2010/main" val="32918191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41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8: Basisbegrippen fonologie</a:t>
            </a:r>
            <a:endParaRPr lang="nl-BE" dirty="0"/>
          </a:p>
        </p:txBody>
      </p:sp>
      <p:sp>
        <p:nvSpPr>
          <p:cNvPr id="3" name="Tijdelijke aanduiding voor inhoud 2"/>
          <p:cNvSpPr>
            <a:spLocks noGrp="1"/>
          </p:cNvSpPr>
          <p:nvPr>
            <p:ph idx="1"/>
          </p:nvPr>
        </p:nvSpPr>
        <p:spPr/>
        <p:txBody>
          <a:bodyPr/>
          <a:lstStyle/>
          <a:p>
            <a:pPr marL="0" indent="0">
              <a:buNone/>
            </a:pPr>
            <a:r>
              <a:rPr lang="nl-BE" dirty="0" smtClean="0"/>
              <a:t>8.4 Verstaanbaarheid </a:t>
            </a:r>
            <a:r>
              <a:rPr lang="nl-BE" dirty="0"/>
              <a:t>en segmentale fonologie: </a:t>
            </a:r>
            <a:r>
              <a:rPr lang="nl-BE" dirty="0" smtClean="0"/>
              <a:t/>
            </a:r>
            <a:br>
              <a:rPr lang="nl-BE" dirty="0" smtClean="0"/>
            </a:br>
            <a:r>
              <a:rPr lang="nl-BE" dirty="0" smtClean="0"/>
              <a:t>       </a:t>
            </a:r>
            <a:r>
              <a:rPr lang="nl-BE" i="1" dirty="0" smtClean="0"/>
              <a:t>Hartelijk </a:t>
            </a:r>
            <a:r>
              <a:rPr lang="nl-BE" i="1" dirty="0"/>
              <a:t>welkom op deze prachtige dag</a:t>
            </a:r>
            <a:r>
              <a:rPr lang="nl-BE" i="1" dirty="0" smtClean="0"/>
              <a:t>.</a:t>
            </a:r>
          </a:p>
          <a:p>
            <a:pPr marL="0" indent="0">
              <a:buNone/>
            </a:pPr>
            <a:endParaRPr lang="nl-BE" dirty="0"/>
          </a:p>
          <a:p>
            <a:r>
              <a:rPr lang="nl-BE" dirty="0"/>
              <a:t>8.4a	Slechte segmentale fonologie, goede prosodie</a:t>
            </a:r>
          </a:p>
          <a:p>
            <a:r>
              <a:rPr lang="nl-BE" dirty="0"/>
              <a:t>8.4b	Goede segmentale fonologie, slechte prosodie</a:t>
            </a:r>
          </a:p>
          <a:p>
            <a:endParaRPr lang="nl-BE" dirty="0"/>
          </a:p>
        </p:txBody>
      </p:sp>
      <p:pic>
        <p:nvPicPr>
          <p:cNvPr id="4" name="8.4a slechte segment goed prosodi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67481" y="3140299"/>
            <a:ext cx="609600" cy="609600"/>
          </a:xfrm>
          <a:prstGeom prst="rect">
            <a:avLst/>
          </a:prstGeom>
        </p:spPr>
      </p:pic>
      <p:pic>
        <p:nvPicPr>
          <p:cNvPr id="5" name="8.4b goed segment slecht prosodi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783391" y="3661894"/>
            <a:ext cx="609600" cy="609600"/>
          </a:xfrm>
          <a:prstGeom prst="rect">
            <a:avLst/>
          </a:prstGeom>
        </p:spPr>
      </p:pic>
    </p:spTree>
    <p:extLst>
      <p:ext uri="{BB962C8B-B14F-4D97-AF65-F5344CB8AC3E}">
        <p14:creationId xmlns:p14="http://schemas.microsoft.com/office/powerpoint/2010/main" val="2166294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1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8: Basisbegrippen fonologie</a:t>
            </a:r>
            <a:endParaRPr lang="nl-BE" dirty="0"/>
          </a:p>
        </p:txBody>
      </p:sp>
      <p:sp>
        <p:nvSpPr>
          <p:cNvPr id="3" name="Tijdelijke aanduiding voor inhoud 2"/>
          <p:cNvSpPr>
            <a:spLocks noGrp="1"/>
          </p:cNvSpPr>
          <p:nvPr>
            <p:ph idx="1"/>
          </p:nvPr>
        </p:nvSpPr>
        <p:spPr/>
        <p:txBody>
          <a:bodyPr/>
          <a:lstStyle/>
          <a:p>
            <a:pPr marL="0" indent="0">
              <a:buNone/>
            </a:pPr>
            <a:r>
              <a:rPr lang="nl-BE" dirty="0" smtClean="0"/>
              <a:t>8.5 Interactie </a:t>
            </a:r>
            <a:r>
              <a:rPr lang="nl-BE" dirty="0"/>
              <a:t>met lexicon: </a:t>
            </a:r>
            <a:r>
              <a:rPr lang="nl-BE" dirty="0" smtClean="0"/>
              <a:t/>
            </a:r>
            <a:br>
              <a:rPr lang="nl-BE" dirty="0" smtClean="0"/>
            </a:br>
            <a:r>
              <a:rPr lang="nl-BE" i="1" dirty="0" smtClean="0"/>
              <a:t>Kijk </a:t>
            </a:r>
            <a:r>
              <a:rPr lang="nl-BE" i="1" dirty="0"/>
              <a:t>dit is een pauw, Stijn – Kijk dit is een paus, Stijn</a:t>
            </a:r>
            <a:r>
              <a:rPr lang="nl-BE" dirty="0"/>
              <a:t>.</a:t>
            </a:r>
          </a:p>
          <a:p>
            <a:pPr marL="0" indent="0">
              <a:buNone/>
            </a:pPr>
            <a:endParaRPr lang="nl-BE" dirty="0"/>
          </a:p>
          <a:p>
            <a:pPr marL="0" indent="0">
              <a:buNone/>
            </a:pPr>
            <a:r>
              <a:rPr lang="nl-BE" dirty="0" smtClean="0"/>
              <a:t>8.6 Interactie </a:t>
            </a:r>
            <a:r>
              <a:rPr lang="nl-BE" dirty="0"/>
              <a:t>met syntax: </a:t>
            </a:r>
            <a:r>
              <a:rPr lang="nl-BE" i="1" dirty="0"/>
              <a:t>Ik houd van wassen, schuren, plooien, strijken, plassen en schrobben</a:t>
            </a:r>
            <a:r>
              <a:rPr lang="nl-BE" dirty="0"/>
              <a:t> – </a:t>
            </a:r>
            <a:r>
              <a:rPr lang="nl-BE" i="1" dirty="0"/>
              <a:t>Ik houd van wassen en plassen, strijken en plooien, en schrobben en schuren.</a:t>
            </a:r>
            <a:r>
              <a:rPr lang="nl-BE" dirty="0"/>
              <a:t> </a:t>
            </a:r>
          </a:p>
          <a:p>
            <a:pPr marL="0" indent="0">
              <a:buNone/>
            </a:pPr>
            <a:endParaRPr lang="nl-BE" dirty="0"/>
          </a:p>
          <a:p>
            <a:pPr marL="0" indent="0">
              <a:buNone/>
            </a:pPr>
            <a:r>
              <a:rPr lang="nl-BE" dirty="0" smtClean="0"/>
              <a:t>8.7 informatiestructuur</a:t>
            </a:r>
            <a:r>
              <a:rPr lang="nl-BE" dirty="0"/>
              <a:t>: </a:t>
            </a:r>
            <a:r>
              <a:rPr lang="nl-BE" i="1" dirty="0"/>
              <a:t>Mijn zus, die in Amerika woont, komt op bezoek – Mijn zus die in Amerika woont, komt op bezoek.</a:t>
            </a:r>
            <a:endParaRPr lang="nl-BE" dirty="0"/>
          </a:p>
        </p:txBody>
      </p:sp>
      <p:pic>
        <p:nvPicPr>
          <p:cNvPr id="4" name="8.5 interactie lexico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65713" y="2188920"/>
            <a:ext cx="609600" cy="609600"/>
          </a:xfrm>
          <a:prstGeom prst="rect">
            <a:avLst/>
          </a:prstGeom>
        </p:spPr>
      </p:pic>
      <p:pic>
        <p:nvPicPr>
          <p:cNvPr id="5" name="8.6 interactie syntax.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60901" y="3982306"/>
            <a:ext cx="609600" cy="609600"/>
          </a:xfrm>
          <a:prstGeom prst="rect">
            <a:avLst/>
          </a:prstGeom>
        </p:spPr>
      </p:pic>
      <p:pic>
        <p:nvPicPr>
          <p:cNvPr id="6" name="8.7 informatiestructuur.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9195516" y="5355464"/>
            <a:ext cx="609600" cy="609600"/>
          </a:xfrm>
          <a:prstGeom prst="rect">
            <a:avLst/>
          </a:prstGeom>
        </p:spPr>
      </p:pic>
    </p:spTree>
    <p:extLst>
      <p:ext uri="{BB962C8B-B14F-4D97-AF65-F5344CB8AC3E}">
        <p14:creationId xmlns:p14="http://schemas.microsoft.com/office/powerpoint/2010/main" val="1755137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27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523"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8: Basisbegrippen fonologie</a:t>
            </a:r>
            <a:endParaRPr lang="nl-BE" dirty="0"/>
          </a:p>
        </p:txBody>
      </p:sp>
      <p:sp>
        <p:nvSpPr>
          <p:cNvPr id="3" name="Tijdelijke aanduiding voor inhoud 2"/>
          <p:cNvSpPr>
            <a:spLocks noGrp="1"/>
          </p:cNvSpPr>
          <p:nvPr>
            <p:ph idx="1"/>
          </p:nvPr>
        </p:nvSpPr>
        <p:spPr/>
        <p:txBody>
          <a:bodyPr/>
          <a:lstStyle/>
          <a:p>
            <a:pPr marL="0" indent="0">
              <a:buNone/>
            </a:pPr>
            <a:r>
              <a:rPr lang="nl-BE" dirty="0"/>
              <a:t>8.8 </a:t>
            </a:r>
            <a:r>
              <a:rPr lang="nl-BE" dirty="0" smtClean="0"/>
              <a:t>beurtneming</a:t>
            </a:r>
          </a:p>
          <a:p>
            <a:pPr marL="0" indent="0">
              <a:buNone/>
            </a:pPr>
            <a:endParaRPr lang="nl-BE" dirty="0"/>
          </a:p>
          <a:p>
            <a:r>
              <a:rPr lang="nl-BE" dirty="0" smtClean="0"/>
              <a:t>8.8a</a:t>
            </a:r>
            <a:r>
              <a:rPr lang="nl-BE" dirty="0"/>
              <a:t> </a:t>
            </a:r>
            <a:r>
              <a:rPr lang="nl-BE" dirty="0" smtClean="0"/>
              <a:t>geslaagde </a:t>
            </a:r>
            <a:r>
              <a:rPr lang="nl-BE" dirty="0"/>
              <a:t>beurtneming door duidelijk intonatiepatroon: </a:t>
            </a:r>
            <a:r>
              <a:rPr lang="nl-BE" dirty="0" smtClean="0"/>
              <a:t/>
            </a:r>
            <a:br>
              <a:rPr lang="nl-BE" dirty="0" smtClean="0"/>
            </a:br>
            <a:r>
              <a:rPr lang="nl-BE" dirty="0" smtClean="0"/>
              <a:t>        (</a:t>
            </a:r>
            <a:r>
              <a:rPr lang="nl-BE" dirty="0"/>
              <a:t>spreker 1) </a:t>
            </a:r>
            <a:r>
              <a:rPr lang="nl-BE" i="1" dirty="0"/>
              <a:t>Men voorspelt problemen in de toekomst, maar ik </a:t>
            </a:r>
            <a:endParaRPr lang="nl-BE" i="1" dirty="0" smtClean="0"/>
          </a:p>
          <a:p>
            <a:pPr marL="0" indent="0">
              <a:buNone/>
            </a:pPr>
            <a:r>
              <a:rPr lang="nl-BE" i="1" dirty="0"/>
              <a:t> </a:t>
            </a:r>
            <a:r>
              <a:rPr lang="nl-BE" i="1" dirty="0" smtClean="0"/>
              <a:t>         denk </a:t>
            </a:r>
            <a:r>
              <a:rPr lang="nl-BE" i="1" dirty="0"/>
              <a:t>dat dat niet het geval zal zijn. </a:t>
            </a:r>
            <a:r>
              <a:rPr lang="nl-BE" dirty="0"/>
              <a:t> </a:t>
            </a:r>
            <a:r>
              <a:rPr lang="nl-BE" dirty="0" smtClean="0"/>
              <a:t/>
            </a:r>
            <a:br>
              <a:rPr lang="nl-BE" dirty="0" smtClean="0"/>
            </a:br>
            <a:r>
              <a:rPr lang="nl-BE" dirty="0" smtClean="0"/>
              <a:t>          (</a:t>
            </a:r>
            <a:r>
              <a:rPr lang="nl-BE" dirty="0"/>
              <a:t>spreker 2) </a:t>
            </a:r>
            <a:r>
              <a:rPr lang="nl-BE" i="1" dirty="0"/>
              <a:t>Misschien krijg je </a:t>
            </a:r>
            <a:r>
              <a:rPr lang="nl-BE" i="1" dirty="0" smtClean="0"/>
              <a:t>wel </a:t>
            </a:r>
            <a:r>
              <a:rPr lang="nl-BE" i="1" dirty="0"/>
              <a:t>gelijk.</a:t>
            </a:r>
            <a:r>
              <a:rPr lang="nl-BE" dirty="0"/>
              <a:t> </a:t>
            </a:r>
            <a:r>
              <a:rPr lang="nl-BE" i="1" dirty="0"/>
              <a:t> </a:t>
            </a:r>
            <a:endParaRPr lang="nl-BE" dirty="0"/>
          </a:p>
        </p:txBody>
      </p:sp>
      <p:pic>
        <p:nvPicPr>
          <p:cNvPr id="5" name="8.8a geslaagde beurtnem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70634" y="4091481"/>
            <a:ext cx="609600" cy="609600"/>
          </a:xfrm>
          <a:prstGeom prst="rect">
            <a:avLst/>
          </a:prstGeom>
        </p:spPr>
      </p:pic>
    </p:spTree>
    <p:extLst>
      <p:ext uri="{BB962C8B-B14F-4D97-AF65-F5344CB8AC3E}">
        <p14:creationId xmlns:p14="http://schemas.microsoft.com/office/powerpoint/2010/main" val="784915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p:txBody>
          <a:bodyPr/>
          <a:lstStyle/>
          <a:p>
            <a:pPr eaLnBrk="1" hangingPunct="1"/>
            <a:r>
              <a:rPr lang="nl-BE" altLang="nl-BE" b="1" dirty="0" smtClean="0"/>
              <a:t>Hoofdstuk 2: Basisbegrippen Fonetiek</a:t>
            </a:r>
            <a:endParaRPr lang="nl-BE" altLang="nl-BE" dirty="0" smtClean="0"/>
          </a:p>
        </p:txBody>
      </p:sp>
      <p:sp>
        <p:nvSpPr>
          <p:cNvPr id="5123" name="Tijdelijke aanduiding voor inhoud 2"/>
          <p:cNvSpPr>
            <a:spLocks noGrp="1"/>
          </p:cNvSpPr>
          <p:nvPr>
            <p:ph idx="1"/>
          </p:nvPr>
        </p:nvSpPr>
        <p:spPr/>
        <p:txBody>
          <a:bodyPr/>
          <a:lstStyle/>
          <a:p>
            <a:pPr marL="0" indent="0" eaLnBrk="1" hangingPunct="1">
              <a:buFont typeface="Arial" panose="020B0604020202020204" pitchFamily="34" charset="0"/>
              <a:buNone/>
            </a:pPr>
            <a:r>
              <a:rPr lang="nl-BE" altLang="nl-BE" dirty="0" smtClean="0">
                <a:hlinkClick r:id="rId2" action="ppaction://hlinkfile"/>
              </a:rPr>
              <a:t>2.1 Boventonen</a:t>
            </a:r>
            <a:endParaRPr lang="nl-BE" altLang="nl-BE" dirty="0" smtClean="0"/>
          </a:p>
          <a:p>
            <a:pPr marL="0" indent="0" eaLnBrk="1" hangingPunct="1">
              <a:buFont typeface="Arial" panose="020B0604020202020204" pitchFamily="34" charset="0"/>
              <a:buNone/>
            </a:pPr>
            <a:endParaRPr lang="nl-BE" altLang="nl-BE" dirty="0" smtClean="0"/>
          </a:p>
          <a:p>
            <a:pPr marL="0" indent="0" eaLnBrk="1" hangingPunct="1">
              <a:buFont typeface="Arial" panose="020B0604020202020204" pitchFamily="34" charset="0"/>
              <a:buNone/>
            </a:pPr>
            <a:r>
              <a:rPr lang="nl-BE" altLang="nl-BE" dirty="0" smtClean="0"/>
              <a:t>Klank [a] opgesplitst in de fundamentele frequentie en de boventonen. </a:t>
            </a:r>
          </a:p>
          <a:p>
            <a:pPr marL="0" indent="0" eaLnBrk="1" hangingPunct="1">
              <a:buFont typeface="Arial" panose="020B0604020202020204" pitchFamily="34" charset="0"/>
              <a:buNone/>
            </a:pPr>
            <a:r>
              <a:rPr lang="en-US" altLang="nl-BE" dirty="0" err="1" smtClean="0"/>
              <a:t>Bron</a:t>
            </a:r>
            <a:r>
              <a:rPr lang="en-US" altLang="nl-BE" dirty="0" smtClean="0"/>
              <a:t>: </a:t>
            </a:r>
            <a:r>
              <a:rPr lang="en-US" altLang="nl-BE" dirty="0" smtClean="0">
                <a:hlinkClick r:id="rId3"/>
              </a:rPr>
              <a:t>Anna-Maria </a:t>
            </a:r>
            <a:r>
              <a:rPr lang="en-US" altLang="nl-BE" dirty="0" err="1" smtClean="0">
                <a:hlinkClick r:id="rId3"/>
              </a:rPr>
              <a:t>Hefele</a:t>
            </a:r>
            <a:r>
              <a:rPr lang="en-US" altLang="nl-BE" smtClean="0">
                <a:hlinkClick r:id="rId3"/>
              </a:rPr>
              <a:t>:  Polyphonic </a:t>
            </a:r>
            <a:r>
              <a:rPr lang="en-US" altLang="nl-BE" dirty="0" smtClean="0">
                <a:hlinkClick r:id="rId3"/>
              </a:rPr>
              <a:t>overtone singing – explained visually</a:t>
            </a:r>
            <a:endParaRPr lang="nl-BE" altLang="nl-BE" dirty="0" smtClean="0"/>
          </a:p>
          <a:p>
            <a:pPr marL="0" indent="0" eaLnBrk="1" hangingPunct="1">
              <a:buFont typeface="Arial" panose="020B0604020202020204" pitchFamily="34" charset="0"/>
              <a:buNone/>
            </a:pPr>
            <a:endParaRPr lang="nl-BE" altLang="nl-BE"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8: Basisbegrippen fonologie</a:t>
            </a:r>
            <a:endParaRPr lang="nl-BE" dirty="0"/>
          </a:p>
        </p:txBody>
      </p:sp>
      <p:sp>
        <p:nvSpPr>
          <p:cNvPr id="3" name="Tijdelijke aanduiding voor inhoud 2"/>
          <p:cNvSpPr>
            <a:spLocks noGrp="1"/>
          </p:cNvSpPr>
          <p:nvPr>
            <p:ph idx="1"/>
          </p:nvPr>
        </p:nvSpPr>
        <p:spPr/>
        <p:txBody>
          <a:bodyPr/>
          <a:lstStyle/>
          <a:p>
            <a:pPr marL="0" indent="0">
              <a:buNone/>
            </a:pPr>
            <a:r>
              <a:rPr lang="nl-BE" dirty="0"/>
              <a:t>8.8 </a:t>
            </a:r>
            <a:r>
              <a:rPr lang="nl-BE" dirty="0" smtClean="0"/>
              <a:t>beurtneming</a:t>
            </a:r>
          </a:p>
          <a:p>
            <a:pPr marL="0" indent="0">
              <a:buNone/>
            </a:pPr>
            <a:endParaRPr lang="nl-BE" dirty="0"/>
          </a:p>
          <a:p>
            <a:r>
              <a:rPr lang="nl-BE" dirty="0" smtClean="0"/>
              <a:t>8.8b niet </a:t>
            </a:r>
            <a:r>
              <a:rPr lang="nl-BE" dirty="0"/>
              <a:t>geslaagde beurtneming door verwarrend intonatiepatroon. </a:t>
            </a:r>
            <a:r>
              <a:rPr lang="nl-BE" dirty="0" smtClean="0"/>
              <a:t>   </a:t>
            </a:r>
          </a:p>
          <a:p>
            <a:pPr marL="0" indent="0">
              <a:buNone/>
            </a:pPr>
            <a:r>
              <a:rPr lang="nl-BE" dirty="0"/>
              <a:t> </a:t>
            </a:r>
            <a:r>
              <a:rPr lang="nl-BE" dirty="0" smtClean="0"/>
              <a:t>          </a:t>
            </a:r>
            <a:br>
              <a:rPr lang="nl-BE" dirty="0" smtClean="0"/>
            </a:br>
            <a:r>
              <a:rPr lang="nl-BE" dirty="0" smtClean="0"/>
              <a:t>           (</a:t>
            </a:r>
            <a:r>
              <a:rPr lang="nl-BE" dirty="0"/>
              <a:t>spreker 1) </a:t>
            </a:r>
            <a:r>
              <a:rPr lang="nl-BE" i="1" dirty="0"/>
              <a:t>Men voorspelt problemen in de toekomst, maar ik </a:t>
            </a:r>
            <a:r>
              <a:rPr lang="nl-BE" i="1" dirty="0" smtClean="0"/>
              <a:t>  </a:t>
            </a:r>
          </a:p>
          <a:p>
            <a:pPr marL="0" indent="0">
              <a:buNone/>
            </a:pPr>
            <a:r>
              <a:rPr lang="nl-BE" i="1" dirty="0"/>
              <a:t> </a:t>
            </a:r>
            <a:r>
              <a:rPr lang="nl-BE" i="1" dirty="0" smtClean="0"/>
              <a:t>          denk </a:t>
            </a:r>
            <a:r>
              <a:rPr lang="nl-BE" i="1" dirty="0"/>
              <a:t>dat dat niet het geval zal zijn. </a:t>
            </a:r>
            <a:r>
              <a:rPr lang="nl-BE" dirty="0"/>
              <a:t> -stilte- </a:t>
            </a:r>
            <a:r>
              <a:rPr lang="nl-BE" dirty="0" smtClean="0"/>
              <a:t/>
            </a:r>
            <a:br>
              <a:rPr lang="nl-BE" dirty="0" smtClean="0"/>
            </a:br>
            <a:r>
              <a:rPr lang="nl-BE" dirty="0" smtClean="0"/>
              <a:t>           (</a:t>
            </a:r>
            <a:r>
              <a:rPr lang="nl-BE" dirty="0"/>
              <a:t>spreker 1) </a:t>
            </a:r>
            <a:r>
              <a:rPr lang="nl-BE" i="1" dirty="0"/>
              <a:t>Wel, wat denk je?</a:t>
            </a:r>
            <a:r>
              <a:rPr lang="nl-BE" dirty="0"/>
              <a:t> </a:t>
            </a:r>
            <a:r>
              <a:rPr lang="nl-BE" dirty="0" smtClean="0"/>
              <a:t/>
            </a:r>
            <a:br>
              <a:rPr lang="nl-BE" dirty="0" smtClean="0"/>
            </a:br>
            <a:r>
              <a:rPr lang="nl-BE" dirty="0" smtClean="0"/>
              <a:t>           (</a:t>
            </a:r>
            <a:r>
              <a:rPr lang="nl-BE" dirty="0"/>
              <a:t>spreker 2) </a:t>
            </a:r>
            <a:r>
              <a:rPr lang="nl-BE" i="1" dirty="0" err="1"/>
              <a:t>Aja</a:t>
            </a:r>
            <a:r>
              <a:rPr lang="nl-BE" i="1" dirty="0"/>
              <a:t>, misschien krijg je wel gelijk.</a:t>
            </a:r>
            <a:r>
              <a:rPr lang="nl-BE" dirty="0"/>
              <a:t> </a:t>
            </a:r>
          </a:p>
        </p:txBody>
      </p:sp>
      <p:pic>
        <p:nvPicPr>
          <p:cNvPr id="6" name="8.8b niet geslaagde beurtnem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8922" y="4997589"/>
            <a:ext cx="609600" cy="609600"/>
          </a:xfrm>
          <a:prstGeom prst="rect">
            <a:avLst/>
          </a:prstGeom>
        </p:spPr>
      </p:pic>
    </p:spTree>
    <p:extLst>
      <p:ext uri="{BB962C8B-B14F-4D97-AF65-F5344CB8AC3E}">
        <p14:creationId xmlns:p14="http://schemas.microsoft.com/office/powerpoint/2010/main" val="9369988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8: Basisbegrippen fonologie</a:t>
            </a:r>
            <a:endParaRPr lang="nl-BE" dirty="0"/>
          </a:p>
        </p:txBody>
      </p:sp>
      <p:sp>
        <p:nvSpPr>
          <p:cNvPr id="3" name="Tijdelijke aanduiding voor inhoud 2"/>
          <p:cNvSpPr>
            <a:spLocks noGrp="1"/>
          </p:cNvSpPr>
          <p:nvPr>
            <p:ph idx="1"/>
          </p:nvPr>
        </p:nvSpPr>
        <p:spPr/>
        <p:txBody>
          <a:bodyPr/>
          <a:lstStyle/>
          <a:p>
            <a:pPr marL="0" indent="0">
              <a:buNone/>
            </a:pPr>
            <a:r>
              <a:rPr lang="nl-BE" dirty="0"/>
              <a:t>8.9 </a:t>
            </a:r>
            <a:r>
              <a:rPr lang="nl-BE" dirty="0" smtClean="0"/>
              <a:t>topichandhaving</a:t>
            </a:r>
            <a:endParaRPr lang="nl-BE" dirty="0"/>
          </a:p>
          <a:p>
            <a:r>
              <a:rPr lang="nl-BE" dirty="0"/>
              <a:t>8.9a	 zelfde topic, zelfde prosodie: </a:t>
            </a:r>
            <a:r>
              <a:rPr lang="nl-BE" dirty="0" smtClean="0"/>
              <a:t/>
            </a:r>
            <a:br>
              <a:rPr lang="nl-BE" dirty="0" smtClean="0"/>
            </a:br>
            <a:r>
              <a:rPr lang="nl-BE" sz="2000" dirty="0" smtClean="0"/>
              <a:t>      </a:t>
            </a:r>
          </a:p>
          <a:p>
            <a:pPr marL="0" indent="0">
              <a:buNone/>
            </a:pPr>
            <a:r>
              <a:rPr lang="nl-BE" sz="2000" dirty="0"/>
              <a:t> </a:t>
            </a:r>
            <a:r>
              <a:rPr lang="nl-BE" sz="2000" dirty="0" smtClean="0"/>
              <a:t>            (</a:t>
            </a:r>
            <a:r>
              <a:rPr lang="nl-BE" sz="2000" dirty="0"/>
              <a:t>spreker 1) </a:t>
            </a:r>
            <a:r>
              <a:rPr lang="nl-BE" sz="2000" i="1" dirty="0"/>
              <a:t>Een boterhammendoos doet me altijd denken aan </a:t>
            </a:r>
            <a:r>
              <a:rPr lang="nl-BE" sz="2000" i="1" dirty="0" smtClean="0"/>
              <a:t>mijn </a:t>
            </a:r>
            <a:r>
              <a:rPr lang="nl-BE" sz="2000" i="1" dirty="0"/>
              <a:t>eerste schoolreis. </a:t>
            </a:r>
            <a:r>
              <a:rPr lang="nl-BE" sz="2000" i="1" dirty="0" smtClean="0"/>
              <a:t/>
            </a:r>
            <a:br>
              <a:rPr lang="nl-BE" sz="2000" i="1" dirty="0" smtClean="0"/>
            </a:br>
            <a:r>
              <a:rPr lang="nl-BE" sz="2000" dirty="0" smtClean="0"/>
              <a:t>             (</a:t>
            </a:r>
            <a:r>
              <a:rPr lang="nl-BE" sz="2000" dirty="0"/>
              <a:t>spreker 2</a:t>
            </a:r>
            <a:r>
              <a:rPr lang="nl-BE" sz="2000" i="1" dirty="0"/>
              <a:t>) O ja, al een week daarvoor wisten we welk beleg we </a:t>
            </a:r>
            <a:r>
              <a:rPr lang="nl-BE" sz="2000" i="1" dirty="0" smtClean="0"/>
              <a:t>op </a:t>
            </a:r>
            <a:r>
              <a:rPr lang="nl-BE" sz="2000" i="1" dirty="0"/>
              <a:t>die boterhammen wilden.  </a:t>
            </a:r>
            <a:r>
              <a:rPr lang="nl-BE" sz="2000" i="1" dirty="0" smtClean="0"/>
              <a:t>   </a:t>
            </a:r>
          </a:p>
          <a:p>
            <a:pPr marL="0" indent="0">
              <a:buNone/>
            </a:pPr>
            <a:r>
              <a:rPr lang="nl-BE" sz="2000" i="1" dirty="0" smtClean="0"/>
              <a:t>             </a:t>
            </a:r>
            <a:r>
              <a:rPr lang="nl-BE" sz="2000" dirty="0" smtClean="0"/>
              <a:t>(</a:t>
            </a:r>
            <a:r>
              <a:rPr lang="nl-BE" sz="2000" dirty="0"/>
              <a:t>spreker 1</a:t>
            </a:r>
            <a:r>
              <a:rPr lang="nl-BE" sz="2000" i="1" dirty="0"/>
              <a:t>) Ik kreeg zelfs een nieuw rugzakje voor mijn picknick. </a:t>
            </a:r>
          </a:p>
          <a:p>
            <a:pPr marL="0" indent="0">
              <a:buNone/>
            </a:pPr>
            <a:r>
              <a:rPr lang="nl-BE" sz="2000" dirty="0"/>
              <a:t>            </a:t>
            </a:r>
            <a:r>
              <a:rPr lang="nl-BE" sz="2000" dirty="0" smtClean="0"/>
              <a:t> (</a:t>
            </a:r>
            <a:r>
              <a:rPr lang="nl-BE" sz="2000" dirty="0"/>
              <a:t>spreker 2</a:t>
            </a:r>
            <a:r>
              <a:rPr lang="nl-BE" sz="2000" i="1" dirty="0"/>
              <a:t>) En ik mocht voor het eerst zonder glas, recht uit </a:t>
            </a:r>
            <a:r>
              <a:rPr lang="nl-BE" sz="2000" i="1" dirty="0" smtClean="0"/>
              <a:t>een </a:t>
            </a:r>
            <a:r>
              <a:rPr lang="nl-BE" sz="2000" i="1" dirty="0"/>
              <a:t>blikje drinken. </a:t>
            </a:r>
            <a:br>
              <a:rPr lang="nl-BE" sz="2000" i="1" dirty="0"/>
            </a:br>
            <a:r>
              <a:rPr lang="nl-BE" sz="2000" i="1" dirty="0"/>
              <a:t>           </a:t>
            </a:r>
            <a:r>
              <a:rPr lang="nl-BE" sz="2000" dirty="0"/>
              <a:t> </a:t>
            </a:r>
            <a:r>
              <a:rPr lang="nl-BE" sz="2000" dirty="0" smtClean="0"/>
              <a:t> (</a:t>
            </a:r>
            <a:r>
              <a:rPr lang="nl-BE" sz="2000" dirty="0"/>
              <a:t>spreker 1</a:t>
            </a:r>
            <a:r>
              <a:rPr lang="nl-BE" sz="2000" i="1" dirty="0"/>
              <a:t>) En wij maar zwaaien op die bus, alsof we nooit </a:t>
            </a:r>
            <a:r>
              <a:rPr lang="nl-BE" sz="2000" i="1" dirty="0" smtClean="0"/>
              <a:t>meer zouden </a:t>
            </a:r>
            <a:r>
              <a:rPr lang="nl-BE" sz="2000" i="1" dirty="0"/>
              <a:t>terugkomen. </a:t>
            </a:r>
            <a:endParaRPr lang="nl-BE" sz="2000" dirty="0"/>
          </a:p>
        </p:txBody>
      </p:sp>
      <p:pic>
        <p:nvPicPr>
          <p:cNvPr id="4" name="8.9a zelfde topic en prosodi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4270" y="5141058"/>
            <a:ext cx="609600" cy="609600"/>
          </a:xfrm>
          <a:prstGeom prst="rect">
            <a:avLst/>
          </a:prstGeom>
        </p:spPr>
      </p:pic>
    </p:spTree>
    <p:extLst>
      <p:ext uri="{BB962C8B-B14F-4D97-AF65-F5344CB8AC3E}">
        <p14:creationId xmlns:p14="http://schemas.microsoft.com/office/powerpoint/2010/main" val="2761280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8: Basisbegrippen fonologie</a:t>
            </a:r>
            <a:endParaRPr lang="nl-BE" dirty="0"/>
          </a:p>
        </p:txBody>
      </p:sp>
      <p:sp>
        <p:nvSpPr>
          <p:cNvPr id="3" name="Tijdelijke aanduiding voor inhoud 2"/>
          <p:cNvSpPr>
            <a:spLocks noGrp="1"/>
          </p:cNvSpPr>
          <p:nvPr>
            <p:ph idx="1"/>
          </p:nvPr>
        </p:nvSpPr>
        <p:spPr/>
        <p:txBody>
          <a:bodyPr/>
          <a:lstStyle/>
          <a:p>
            <a:r>
              <a:rPr lang="nl-BE" dirty="0" smtClean="0"/>
              <a:t>8.9b verandering </a:t>
            </a:r>
            <a:r>
              <a:rPr lang="nl-BE" dirty="0"/>
              <a:t>topic, verandering prosodie: </a:t>
            </a:r>
            <a:r>
              <a:rPr lang="nl-BE" dirty="0" smtClean="0"/>
              <a:t/>
            </a:r>
            <a:br>
              <a:rPr lang="nl-BE" dirty="0" smtClean="0"/>
            </a:br>
            <a:r>
              <a:rPr lang="nl-BE" dirty="0" smtClean="0"/>
              <a:t>         </a:t>
            </a:r>
            <a:br>
              <a:rPr lang="nl-BE" dirty="0" smtClean="0"/>
            </a:br>
            <a:r>
              <a:rPr lang="nl-BE" sz="2000" dirty="0" smtClean="0"/>
              <a:t>         (</a:t>
            </a:r>
            <a:r>
              <a:rPr lang="nl-BE" sz="2000" dirty="0"/>
              <a:t>spreker 1) </a:t>
            </a:r>
            <a:r>
              <a:rPr lang="nl-BE" sz="2000" i="1" dirty="0"/>
              <a:t>Een boterhammendoos doet me altijd denken aan </a:t>
            </a:r>
            <a:r>
              <a:rPr lang="nl-BE" sz="2000" i="1" dirty="0" smtClean="0"/>
              <a:t>mijn </a:t>
            </a:r>
            <a:r>
              <a:rPr lang="nl-BE" sz="2000" i="1" dirty="0"/>
              <a:t>eerste schoolreis. </a:t>
            </a:r>
            <a:r>
              <a:rPr lang="nl-BE" sz="2000" i="1" dirty="0" smtClean="0"/>
              <a:t/>
            </a:r>
            <a:br>
              <a:rPr lang="nl-BE" sz="2000" i="1" dirty="0" smtClean="0"/>
            </a:br>
            <a:r>
              <a:rPr lang="nl-BE" sz="2000" i="1" dirty="0" smtClean="0"/>
              <a:t>         </a:t>
            </a:r>
            <a:r>
              <a:rPr lang="nl-BE" sz="2000" dirty="0" smtClean="0"/>
              <a:t>(</a:t>
            </a:r>
            <a:r>
              <a:rPr lang="nl-BE" sz="2000" dirty="0"/>
              <a:t>spreker 2</a:t>
            </a:r>
            <a:r>
              <a:rPr lang="nl-BE" sz="2000" i="1" dirty="0"/>
              <a:t>) O ja, al een week daarvoor wisten we welk beleg we </a:t>
            </a:r>
            <a:r>
              <a:rPr lang="nl-BE" sz="2000" i="1" dirty="0" smtClean="0"/>
              <a:t>op </a:t>
            </a:r>
            <a:r>
              <a:rPr lang="nl-BE" sz="2000" i="1" dirty="0"/>
              <a:t>die boterhammen wilden. </a:t>
            </a:r>
          </a:p>
          <a:p>
            <a:pPr marL="0" indent="0">
              <a:buNone/>
            </a:pPr>
            <a:r>
              <a:rPr lang="nl-BE" sz="2000" i="1" dirty="0" smtClean="0"/>
              <a:t>             </a:t>
            </a:r>
            <a:r>
              <a:rPr lang="nl-BE" sz="2000" dirty="0" smtClean="0"/>
              <a:t>(</a:t>
            </a:r>
            <a:r>
              <a:rPr lang="nl-BE" sz="2000" dirty="0"/>
              <a:t>spreker 1</a:t>
            </a:r>
            <a:r>
              <a:rPr lang="nl-BE" sz="2000" i="1" dirty="0"/>
              <a:t>) Ik kreeg zelfs een nieuw rugzakje voor mijn picknick.           </a:t>
            </a:r>
          </a:p>
          <a:p>
            <a:pPr marL="0" indent="0">
              <a:buNone/>
            </a:pPr>
            <a:r>
              <a:rPr lang="nl-BE" sz="2000" dirty="0"/>
              <a:t>           </a:t>
            </a:r>
            <a:r>
              <a:rPr lang="nl-BE" sz="2000" dirty="0" smtClean="0"/>
              <a:t>  (</a:t>
            </a:r>
            <a:r>
              <a:rPr lang="nl-BE" sz="2000" dirty="0"/>
              <a:t>spreker 2</a:t>
            </a:r>
            <a:r>
              <a:rPr lang="nl-BE" sz="2000" i="1" dirty="0"/>
              <a:t>) En ik mocht voor het eerst, zonder glas, recht uit </a:t>
            </a:r>
            <a:r>
              <a:rPr lang="nl-BE" sz="2000" i="1" dirty="0" smtClean="0"/>
              <a:t>een blikje </a:t>
            </a:r>
            <a:r>
              <a:rPr lang="nl-BE" sz="2000" i="1" dirty="0"/>
              <a:t>drinken. </a:t>
            </a:r>
          </a:p>
          <a:p>
            <a:pPr marL="0" indent="0">
              <a:buNone/>
            </a:pPr>
            <a:r>
              <a:rPr lang="nl-BE" sz="2000" dirty="0"/>
              <a:t>           </a:t>
            </a:r>
            <a:r>
              <a:rPr lang="nl-BE" sz="2000" dirty="0" smtClean="0"/>
              <a:t>  (</a:t>
            </a:r>
            <a:r>
              <a:rPr lang="nl-BE" sz="2000" dirty="0"/>
              <a:t>spreker 1</a:t>
            </a:r>
            <a:r>
              <a:rPr lang="nl-BE" sz="2000" i="1" dirty="0"/>
              <a:t>) En wij maar zwaaien op die bus, alsof we nooit meer </a:t>
            </a:r>
            <a:r>
              <a:rPr lang="nl-BE" sz="2000" i="1" dirty="0" smtClean="0"/>
              <a:t>zouden </a:t>
            </a:r>
            <a:r>
              <a:rPr lang="nl-BE" sz="2000" i="1" dirty="0"/>
              <a:t>terugkomen. </a:t>
            </a:r>
            <a:br>
              <a:rPr lang="nl-BE" sz="2000" i="1" dirty="0"/>
            </a:br>
            <a:r>
              <a:rPr lang="nl-BE" sz="2000" dirty="0"/>
              <a:t>           </a:t>
            </a:r>
            <a:r>
              <a:rPr lang="nl-BE" sz="2000" dirty="0" smtClean="0"/>
              <a:t>  (</a:t>
            </a:r>
            <a:r>
              <a:rPr lang="nl-BE" sz="2000" i="1" dirty="0"/>
              <a:t>spreker 2) En zie ons hier nu zittenblokken (studeren)!</a:t>
            </a:r>
            <a:r>
              <a:rPr lang="nl-BE" i="1" dirty="0" smtClean="0"/>
              <a:t/>
            </a:r>
            <a:br>
              <a:rPr lang="nl-BE" i="1" dirty="0" smtClean="0"/>
            </a:br>
            <a:endParaRPr lang="nl-BE" dirty="0"/>
          </a:p>
        </p:txBody>
      </p:sp>
      <p:pic>
        <p:nvPicPr>
          <p:cNvPr id="4" name="8.9b ander topic andere prosodi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90072" y="5098763"/>
            <a:ext cx="609600" cy="609600"/>
          </a:xfrm>
          <a:prstGeom prst="rect">
            <a:avLst/>
          </a:prstGeom>
        </p:spPr>
      </p:pic>
    </p:spTree>
    <p:extLst>
      <p:ext uri="{BB962C8B-B14F-4D97-AF65-F5344CB8AC3E}">
        <p14:creationId xmlns:p14="http://schemas.microsoft.com/office/powerpoint/2010/main" val="40462652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8: Basisbegrippen fonologie</a:t>
            </a:r>
            <a:endParaRPr lang="nl-BE" dirty="0"/>
          </a:p>
        </p:txBody>
      </p:sp>
      <p:sp>
        <p:nvSpPr>
          <p:cNvPr id="3" name="Tijdelijke aanduiding voor inhoud 2"/>
          <p:cNvSpPr>
            <a:spLocks noGrp="1"/>
          </p:cNvSpPr>
          <p:nvPr>
            <p:ph idx="1"/>
          </p:nvPr>
        </p:nvSpPr>
        <p:spPr/>
        <p:txBody>
          <a:bodyPr/>
          <a:lstStyle/>
          <a:p>
            <a:pPr marL="0" indent="0">
              <a:buNone/>
            </a:pPr>
            <a:r>
              <a:rPr lang="nl-BE" dirty="0" smtClean="0"/>
              <a:t>8.10 Interactie </a:t>
            </a:r>
            <a:r>
              <a:rPr lang="nl-BE" dirty="0"/>
              <a:t>sociale context: (aan de telefoon) </a:t>
            </a:r>
            <a:r>
              <a:rPr lang="nl-BE" i="1" dirty="0"/>
              <a:t>Jazeker, mijnheer de </a:t>
            </a:r>
            <a:endParaRPr lang="nl-BE" i="1" dirty="0" smtClean="0"/>
          </a:p>
          <a:p>
            <a:pPr marL="0" indent="0">
              <a:buNone/>
            </a:pPr>
            <a:r>
              <a:rPr lang="nl-BE" i="1" dirty="0"/>
              <a:t> </a:t>
            </a:r>
            <a:r>
              <a:rPr lang="nl-BE" i="1" dirty="0" smtClean="0"/>
              <a:t>        directeur</a:t>
            </a:r>
            <a:r>
              <a:rPr lang="nl-BE" i="1" dirty="0"/>
              <a:t>, ik kom onmiddellijk, dit lijkt me een dringende zaak.</a:t>
            </a:r>
            <a:r>
              <a:rPr lang="nl-BE" dirty="0"/>
              <a:t> (tot </a:t>
            </a:r>
            <a:r>
              <a:rPr lang="nl-BE" dirty="0" smtClean="0"/>
              <a:t>  </a:t>
            </a:r>
          </a:p>
          <a:p>
            <a:pPr marL="0" indent="0">
              <a:buNone/>
            </a:pPr>
            <a:r>
              <a:rPr lang="nl-BE" dirty="0"/>
              <a:t> </a:t>
            </a:r>
            <a:r>
              <a:rPr lang="nl-BE" dirty="0" smtClean="0"/>
              <a:t>        de </a:t>
            </a:r>
            <a:r>
              <a:rPr lang="nl-BE" dirty="0"/>
              <a:t>huisgenoten) </a:t>
            </a:r>
            <a:r>
              <a:rPr lang="nl-BE" i="1" dirty="0"/>
              <a:t>Vlug, jas en autosleutels, of de boel ontploft daar </a:t>
            </a:r>
            <a:endParaRPr lang="nl-BE" i="1" dirty="0" smtClean="0"/>
          </a:p>
          <a:p>
            <a:pPr marL="0" indent="0">
              <a:buNone/>
            </a:pPr>
            <a:r>
              <a:rPr lang="nl-BE" i="1" dirty="0"/>
              <a:t> </a:t>
            </a:r>
            <a:r>
              <a:rPr lang="nl-BE" i="1" dirty="0" smtClean="0"/>
              <a:t>        op </a:t>
            </a:r>
            <a:r>
              <a:rPr lang="nl-BE" i="1" dirty="0"/>
              <a:t>mijn werk</a:t>
            </a:r>
            <a:r>
              <a:rPr lang="nl-BE" i="1" dirty="0" smtClean="0"/>
              <a:t>.</a:t>
            </a:r>
          </a:p>
          <a:p>
            <a:pPr marL="0" indent="0">
              <a:buNone/>
            </a:pPr>
            <a:endParaRPr lang="nl-BE" i="1" dirty="0"/>
          </a:p>
          <a:p>
            <a:pPr marL="0" indent="0">
              <a:buNone/>
            </a:pPr>
            <a:r>
              <a:rPr lang="nl-BE" dirty="0" smtClean="0"/>
              <a:t>8.11 Child </a:t>
            </a:r>
            <a:r>
              <a:rPr lang="nl-BE" dirty="0" err="1"/>
              <a:t>Directed</a:t>
            </a:r>
            <a:r>
              <a:rPr lang="nl-BE" dirty="0"/>
              <a:t> Speech</a:t>
            </a:r>
          </a:p>
          <a:p>
            <a:pPr marL="0" indent="0">
              <a:buNone/>
            </a:pPr>
            <a:endParaRPr lang="nl-BE" dirty="0"/>
          </a:p>
          <a:p>
            <a:pPr marL="0" indent="0">
              <a:buNone/>
            </a:pPr>
            <a:r>
              <a:rPr lang="nl-BE" dirty="0" smtClean="0"/>
              <a:t>8.12 Pathologie</a:t>
            </a:r>
            <a:r>
              <a:rPr lang="nl-BE" dirty="0"/>
              <a:t>: stotteren </a:t>
            </a:r>
            <a:r>
              <a:rPr lang="nl-BE" i="1" dirty="0"/>
              <a:t>Mijn naam is </a:t>
            </a:r>
            <a:r>
              <a:rPr lang="nl-BE" i="1" dirty="0" err="1"/>
              <a:t>Karo</a:t>
            </a:r>
            <a:r>
              <a:rPr lang="nl-BE" i="1" dirty="0"/>
              <a:t>, maar zeg maar Mieke</a:t>
            </a:r>
            <a:endParaRPr lang="nl-BE" dirty="0"/>
          </a:p>
        </p:txBody>
      </p:sp>
      <p:pic>
        <p:nvPicPr>
          <p:cNvPr id="4" name="8.10 interactie sociale contex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59564" y="3303432"/>
            <a:ext cx="609600" cy="609600"/>
          </a:xfrm>
          <a:prstGeom prst="rect">
            <a:avLst/>
          </a:prstGeom>
        </p:spPr>
      </p:pic>
      <p:pic>
        <p:nvPicPr>
          <p:cNvPr id="5" name="8.11 Child Directed Speech.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043250" y="4330521"/>
            <a:ext cx="609600" cy="609600"/>
          </a:xfrm>
          <a:prstGeom prst="rect">
            <a:avLst/>
          </a:prstGeom>
        </p:spPr>
      </p:pic>
      <p:pic>
        <p:nvPicPr>
          <p:cNvPr id="6" name="8.12 pathologie stotteren.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0897478" y="5369612"/>
            <a:ext cx="609600" cy="609600"/>
          </a:xfrm>
          <a:prstGeom prst="rect">
            <a:avLst/>
          </a:prstGeom>
        </p:spPr>
      </p:pic>
    </p:spTree>
    <p:extLst>
      <p:ext uri="{BB962C8B-B14F-4D97-AF65-F5344CB8AC3E}">
        <p14:creationId xmlns:p14="http://schemas.microsoft.com/office/powerpoint/2010/main" val="576003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18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589"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a:t>
            </a:r>
            <a:r>
              <a:rPr lang="nl-BE" b="1" dirty="0" smtClean="0"/>
              <a:t>9: Segmentale </a:t>
            </a:r>
            <a:r>
              <a:rPr lang="nl-BE" b="1" dirty="0"/>
              <a:t>fonologie: </a:t>
            </a:r>
            <a:r>
              <a:rPr lang="nl-BE" b="1" dirty="0" smtClean="0"/>
              <a:t> </a:t>
            </a:r>
            <a:br>
              <a:rPr lang="nl-BE" b="1" dirty="0" smtClean="0"/>
            </a:br>
            <a:r>
              <a:rPr lang="nl-BE" b="1" dirty="0"/>
              <a:t> </a:t>
            </a:r>
            <a:r>
              <a:rPr lang="nl-BE" b="1" dirty="0" smtClean="0"/>
              <a:t>                       Fonologische regels</a:t>
            </a:r>
            <a:endParaRPr lang="nl-BE" dirty="0"/>
          </a:p>
        </p:txBody>
      </p:sp>
      <p:sp>
        <p:nvSpPr>
          <p:cNvPr id="3" name="Tijdelijke aanduiding voor inhoud 2"/>
          <p:cNvSpPr>
            <a:spLocks noGrp="1"/>
          </p:cNvSpPr>
          <p:nvPr>
            <p:ph idx="1"/>
          </p:nvPr>
        </p:nvSpPr>
        <p:spPr/>
        <p:txBody>
          <a:bodyPr/>
          <a:lstStyle/>
          <a:p>
            <a:r>
              <a:rPr lang="nl-BE" dirty="0" smtClean="0"/>
              <a:t>9.1a </a:t>
            </a:r>
            <a:r>
              <a:rPr lang="nl-BE" i="1" dirty="0" smtClean="0"/>
              <a:t>dankbaar</a:t>
            </a:r>
            <a:endParaRPr lang="nl-BE" dirty="0"/>
          </a:p>
          <a:p>
            <a:r>
              <a:rPr lang="nl-BE" dirty="0"/>
              <a:t>9.1b </a:t>
            </a:r>
            <a:r>
              <a:rPr lang="nl-BE" i="1" dirty="0" smtClean="0"/>
              <a:t>wegdek</a:t>
            </a:r>
            <a:endParaRPr lang="nl-BE" dirty="0"/>
          </a:p>
          <a:p>
            <a:r>
              <a:rPr lang="nl-BE" dirty="0" smtClean="0"/>
              <a:t>9.1c </a:t>
            </a:r>
            <a:r>
              <a:rPr lang="nl-BE" i="1" dirty="0" smtClean="0"/>
              <a:t>zwerfvuil</a:t>
            </a:r>
            <a:endParaRPr lang="nl-BE" dirty="0"/>
          </a:p>
          <a:p>
            <a:r>
              <a:rPr lang="nl-BE" dirty="0"/>
              <a:t>9.1d </a:t>
            </a:r>
            <a:r>
              <a:rPr lang="nl-BE" i="1" dirty="0" smtClean="0"/>
              <a:t>geldbedrag</a:t>
            </a:r>
            <a:endParaRPr lang="nl-BE" dirty="0"/>
          </a:p>
          <a:p>
            <a:r>
              <a:rPr lang="nl-BE" dirty="0"/>
              <a:t>9.1e </a:t>
            </a:r>
            <a:r>
              <a:rPr lang="nl-BE" i="1" dirty="0" smtClean="0"/>
              <a:t>wurggreep </a:t>
            </a:r>
            <a:endParaRPr lang="nl-BE" dirty="0"/>
          </a:p>
          <a:p>
            <a:endParaRPr lang="nl-BE" dirty="0"/>
          </a:p>
        </p:txBody>
      </p:sp>
      <p:pic>
        <p:nvPicPr>
          <p:cNvPr id="4" name="9.1a dankbaa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511638" y="1797676"/>
            <a:ext cx="609600" cy="609600"/>
          </a:xfrm>
          <a:prstGeom prst="rect">
            <a:avLst/>
          </a:prstGeom>
        </p:spPr>
      </p:pic>
      <p:pic>
        <p:nvPicPr>
          <p:cNvPr id="5" name="9.1b wegdek.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206838" y="2235557"/>
            <a:ext cx="609600" cy="609600"/>
          </a:xfrm>
          <a:prstGeom prst="rect">
            <a:avLst/>
          </a:prstGeom>
        </p:spPr>
      </p:pic>
      <p:pic>
        <p:nvPicPr>
          <p:cNvPr id="6" name="9.1c zwerfvuil.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3374261" y="2774323"/>
            <a:ext cx="609600" cy="609600"/>
          </a:xfrm>
          <a:prstGeom prst="rect">
            <a:avLst/>
          </a:prstGeom>
        </p:spPr>
      </p:pic>
      <p:pic>
        <p:nvPicPr>
          <p:cNvPr id="7" name="9.1d geldbedrag.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3764921" y="3304504"/>
            <a:ext cx="609600" cy="609600"/>
          </a:xfrm>
          <a:prstGeom prst="rect">
            <a:avLst/>
          </a:prstGeom>
        </p:spPr>
      </p:pic>
      <p:pic>
        <p:nvPicPr>
          <p:cNvPr id="8" name="9.1e wurggreep">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3564943" y="3866043"/>
            <a:ext cx="609600" cy="609600"/>
          </a:xfrm>
          <a:prstGeom prst="rect">
            <a:avLst/>
          </a:prstGeom>
        </p:spPr>
      </p:pic>
    </p:spTree>
    <p:extLst>
      <p:ext uri="{BB962C8B-B14F-4D97-AF65-F5344CB8AC3E}">
        <p14:creationId xmlns:p14="http://schemas.microsoft.com/office/powerpoint/2010/main" val="3120649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5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52"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285"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774"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9: Segmentale fonologie: </a:t>
            </a:r>
            <a:r>
              <a:rPr lang="nl-BE" b="1" dirty="0" smtClean="0"/>
              <a:t>  </a:t>
            </a:r>
            <a:br>
              <a:rPr lang="nl-BE" b="1" dirty="0" smtClean="0"/>
            </a:br>
            <a:r>
              <a:rPr lang="nl-BE" b="1" dirty="0"/>
              <a:t> </a:t>
            </a:r>
            <a:r>
              <a:rPr lang="nl-BE" b="1" dirty="0" smtClean="0"/>
              <a:t>                       Fonologische </a:t>
            </a:r>
            <a:r>
              <a:rPr lang="nl-BE" b="1" dirty="0"/>
              <a:t>regels</a:t>
            </a:r>
            <a:endParaRPr lang="nl-BE" dirty="0"/>
          </a:p>
        </p:txBody>
      </p:sp>
      <p:sp>
        <p:nvSpPr>
          <p:cNvPr id="3" name="Tijdelijke aanduiding voor inhoud 2"/>
          <p:cNvSpPr>
            <a:spLocks noGrp="1"/>
          </p:cNvSpPr>
          <p:nvPr>
            <p:ph idx="1"/>
          </p:nvPr>
        </p:nvSpPr>
        <p:spPr/>
        <p:txBody>
          <a:bodyPr/>
          <a:lstStyle/>
          <a:p>
            <a:r>
              <a:rPr lang="nl-BE" dirty="0" smtClean="0"/>
              <a:t>9.1f </a:t>
            </a:r>
            <a:r>
              <a:rPr lang="nl-BE" i="1" dirty="0" err="1" smtClean="0"/>
              <a:t>lobbal</a:t>
            </a:r>
            <a:endParaRPr lang="nl-BE" dirty="0"/>
          </a:p>
          <a:p>
            <a:r>
              <a:rPr lang="nl-BE" dirty="0" smtClean="0"/>
              <a:t>9.1g </a:t>
            </a:r>
            <a:r>
              <a:rPr lang="nl-BE" i="1" dirty="0" smtClean="0"/>
              <a:t>nachtdienst</a:t>
            </a:r>
            <a:endParaRPr lang="nl-BE" dirty="0"/>
          </a:p>
          <a:p>
            <a:r>
              <a:rPr lang="nl-BE" dirty="0"/>
              <a:t>9.1h </a:t>
            </a:r>
            <a:r>
              <a:rPr lang="nl-BE" i="1" dirty="0" smtClean="0"/>
              <a:t>neuszalf</a:t>
            </a:r>
            <a:endParaRPr lang="nl-BE" dirty="0"/>
          </a:p>
          <a:p>
            <a:r>
              <a:rPr lang="nl-BE" dirty="0"/>
              <a:t>9.1i </a:t>
            </a:r>
            <a:r>
              <a:rPr lang="nl-BE" i="1" dirty="0" smtClean="0"/>
              <a:t>donsdeken</a:t>
            </a:r>
            <a:endParaRPr lang="nl-BE" dirty="0"/>
          </a:p>
          <a:p>
            <a:r>
              <a:rPr lang="nl-BE" dirty="0"/>
              <a:t>9.1j </a:t>
            </a:r>
            <a:r>
              <a:rPr lang="nl-BE" i="1" dirty="0" smtClean="0"/>
              <a:t>landgoed</a:t>
            </a:r>
            <a:endParaRPr lang="nl-BE" dirty="0"/>
          </a:p>
          <a:p>
            <a:endParaRPr lang="nl-BE" dirty="0"/>
          </a:p>
        </p:txBody>
      </p:sp>
      <p:pic>
        <p:nvPicPr>
          <p:cNvPr id="4" name="9.1f lobba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914917" y="1771918"/>
            <a:ext cx="609600" cy="609600"/>
          </a:xfrm>
          <a:prstGeom prst="rect">
            <a:avLst/>
          </a:prstGeom>
        </p:spPr>
      </p:pic>
      <p:pic>
        <p:nvPicPr>
          <p:cNvPr id="5" name="9.1g nachtdiens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820731" y="2264535"/>
            <a:ext cx="609600" cy="609600"/>
          </a:xfrm>
          <a:prstGeom prst="rect">
            <a:avLst/>
          </a:prstGeom>
        </p:spPr>
      </p:pic>
      <p:pic>
        <p:nvPicPr>
          <p:cNvPr id="6" name="9.1h neuszalf.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3344213" y="2809741"/>
            <a:ext cx="609600" cy="609600"/>
          </a:xfrm>
          <a:prstGeom prst="rect">
            <a:avLst/>
          </a:prstGeom>
        </p:spPr>
      </p:pic>
      <p:pic>
        <p:nvPicPr>
          <p:cNvPr id="7" name="9.1i donsdeken.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3649013" y="3317384"/>
            <a:ext cx="609600" cy="609600"/>
          </a:xfrm>
          <a:prstGeom prst="rect">
            <a:avLst/>
          </a:prstGeom>
        </p:spPr>
      </p:pic>
      <p:pic>
        <p:nvPicPr>
          <p:cNvPr id="8" name="9.1j landgoed.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3361386" y="3782095"/>
            <a:ext cx="609600" cy="609600"/>
          </a:xfrm>
          <a:prstGeom prst="rect">
            <a:avLst/>
          </a:prstGeom>
        </p:spPr>
      </p:pic>
    </p:spTree>
    <p:extLst>
      <p:ext uri="{BB962C8B-B14F-4D97-AF65-F5344CB8AC3E}">
        <p14:creationId xmlns:p14="http://schemas.microsoft.com/office/powerpoint/2010/main" val="4108591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8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86"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72"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71"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a:t>
            </a:r>
            <a:r>
              <a:rPr lang="nl-BE" b="1" dirty="0" smtClean="0"/>
              <a:t>10: Segmentale </a:t>
            </a:r>
            <a:r>
              <a:rPr lang="nl-BE" b="1" dirty="0"/>
              <a:t>fonologie: </a:t>
            </a:r>
            <a:r>
              <a:rPr lang="nl-BE" b="1" dirty="0" smtClean="0"/>
              <a:t> </a:t>
            </a:r>
            <a:br>
              <a:rPr lang="nl-BE" b="1" dirty="0" smtClean="0"/>
            </a:br>
            <a:r>
              <a:rPr lang="nl-BE" b="1" dirty="0"/>
              <a:t> </a:t>
            </a:r>
            <a:r>
              <a:rPr lang="nl-BE" b="1" dirty="0" smtClean="0"/>
              <a:t>                         </a:t>
            </a:r>
            <a:r>
              <a:rPr lang="nl-BE" b="1" dirty="0" err="1" smtClean="0"/>
              <a:t>Connected</a:t>
            </a:r>
            <a:r>
              <a:rPr lang="nl-BE" b="1" dirty="0" smtClean="0"/>
              <a:t> Speech</a:t>
            </a:r>
            <a:endParaRPr lang="nl-BE" dirty="0"/>
          </a:p>
        </p:txBody>
      </p:sp>
      <p:sp>
        <p:nvSpPr>
          <p:cNvPr id="3" name="Tijdelijke aanduiding voor inhoud 2"/>
          <p:cNvSpPr>
            <a:spLocks noGrp="1"/>
          </p:cNvSpPr>
          <p:nvPr>
            <p:ph idx="1"/>
          </p:nvPr>
        </p:nvSpPr>
        <p:spPr/>
        <p:txBody>
          <a:bodyPr/>
          <a:lstStyle/>
          <a:p>
            <a:r>
              <a:rPr lang="nl-BE" dirty="0"/>
              <a:t>10.1a </a:t>
            </a:r>
            <a:r>
              <a:rPr lang="nl-BE" i="1" dirty="0" smtClean="0"/>
              <a:t>commercieel</a:t>
            </a:r>
            <a:endParaRPr lang="nl-BE" dirty="0"/>
          </a:p>
          <a:p>
            <a:r>
              <a:rPr lang="nl-BE" dirty="0"/>
              <a:t>10.1b </a:t>
            </a:r>
            <a:r>
              <a:rPr lang="nl-BE" i="1" dirty="0" smtClean="0"/>
              <a:t>halfvol</a:t>
            </a:r>
            <a:endParaRPr lang="nl-BE" dirty="0"/>
          </a:p>
          <a:p>
            <a:r>
              <a:rPr lang="nl-BE" dirty="0"/>
              <a:t>10.1c </a:t>
            </a:r>
            <a:r>
              <a:rPr lang="nl-BE" i="1" dirty="0" smtClean="0"/>
              <a:t>zwerfafval</a:t>
            </a:r>
            <a:endParaRPr lang="nl-BE" dirty="0"/>
          </a:p>
          <a:p>
            <a:r>
              <a:rPr lang="nl-BE" dirty="0"/>
              <a:t>10.1d </a:t>
            </a:r>
            <a:r>
              <a:rPr lang="nl-BE" i="1" dirty="0" smtClean="0"/>
              <a:t>interessant</a:t>
            </a:r>
            <a:endParaRPr lang="nl-BE" dirty="0"/>
          </a:p>
          <a:p>
            <a:r>
              <a:rPr lang="nl-BE" dirty="0"/>
              <a:t>10.1e </a:t>
            </a:r>
            <a:r>
              <a:rPr lang="nl-BE" i="1" dirty="0" smtClean="0"/>
              <a:t>bergop</a:t>
            </a:r>
            <a:endParaRPr lang="nl-BE" dirty="0"/>
          </a:p>
          <a:p>
            <a:r>
              <a:rPr lang="nl-BE" dirty="0"/>
              <a:t>10.1f </a:t>
            </a:r>
            <a:r>
              <a:rPr lang="nl-BE" i="1" dirty="0" smtClean="0"/>
              <a:t>klasagenda</a:t>
            </a:r>
            <a:endParaRPr lang="nl-BE" dirty="0"/>
          </a:p>
          <a:p>
            <a:r>
              <a:rPr lang="nl-BE" dirty="0" smtClean="0"/>
              <a:t>10.1g </a:t>
            </a:r>
            <a:r>
              <a:rPr lang="nl-BE" i="1" dirty="0" smtClean="0"/>
              <a:t>wezenlijk</a:t>
            </a:r>
            <a:endParaRPr lang="nl-BE" dirty="0"/>
          </a:p>
          <a:p>
            <a:r>
              <a:rPr lang="nl-BE" dirty="0"/>
              <a:t>10.1h </a:t>
            </a:r>
            <a:r>
              <a:rPr lang="nl-BE" i="1" dirty="0" smtClean="0"/>
              <a:t>benefiet</a:t>
            </a:r>
            <a:endParaRPr lang="nl-BE" dirty="0"/>
          </a:p>
          <a:p>
            <a:pPr marL="0" indent="0">
              <a:buNone/>
            </a:pPr>
            <a:endParaRPr lang="nl-BE" dirty="0"/>
          </a:p>
        </p:txBody>
      </p:sp>
      <p:pic>
        <p:nvPicPr>
          <p:cNvPr id="4" name="10.1a commerciee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095484" y="1762260"/>
            <a:ext cx="609600" cy="609600"/>
          </a:xfrm>
          <a:prstGeom prst="rect">
            <a:avLst/>
          </a:prstGeom>
        </p:spPr>
      </p:pic>
      <p:pic>
        <p:nvPicPr>
          <p:cNvPr id="5" name="10.1b halfvol.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3245478" y="2310686"/>
            <a:ext cx="609600" cy="609600"/>
          </a:xfrm>
          <a:prstGeom prst="rect">
            <a:avLst/>
          </a:prstGeom>
        </p:spPr>
      </p:pic>
      <p:pic>
        <p:nvPicPr>
          <p:cNvPr id="6" name="10.1c zwerfafval.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3790683" y="2789351"/>
            <a:ext cx="609600" cy="609600"/>
          </a:xfrm>
          <a:prstGeom prst="rect">
            <a:avLst/>
          </a:prstGeom>
        </p:spPr>
      </p:pic>
      <p:pic>
        <p:nvPicPr>
          <p:cNvPr id="7" name="10.1d interessant.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3855079" y="3360313"/>
            <a:ext cx="609600" cy="609600"/>
          </a:xfrm>
          <a:prstGeom prst="rect">
            <a:avLst/>
          </a:prstGeom>
        </p:spPr>
      </p:pic>
      <p:pic>
        <p:nvPicPr>
          <p:cNvPr id="8" name="10.1e bergop.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3245479" y="3806781"/>
            <a:ext cx="609600" cy="609600"/>
          </a:xfrm>
          <a:prstGeom prst="rect">
            <a:avLst/>
          </a:prstGeom>
        </p:spPr>
      </p:pic>
      <p:pic>
        <p:nvPicPr>
          <p:cNvPr id="9" name="10.1f klasagenda.wav">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3855079" y="4300471"/>
            <a:ext cx="609600" cy="609600"/>
          </a:xfrm>
          <a:prstGeom prst="rect">
            <a:avLst/>
          </a:prstGeom>
        </p:spPr>
      </p:pic>
      <p:pic>
        <p:nvPicPr>
          <p:cNvPr id="10" name="10.1g wezenlijk.wav">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3653309" y="4833880"/>
            <a:ext cx="609600" cy="609600"/>
          </a:xfrm>
          <a:prstGeom prst="rect">
            <a:avLst/>
          </a:prstGeom>
        </p:spPr>
      </p:pic>
      <p:pic>
        <p:nvPicPr>
          <p:cNvPr id="11" name="10.1h benefiet.wav">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3485883" y="5349023"/>
            <a:ext cx="609600" cy="609600"/>
          </a:xfrm>
          <a:prstGeom prst="rect">
            <a:avLst/>
          </a:prstGeom>
        </p:spPr>
      </p:pic>
    </p:spTree>
    <p:extLst>
      <p:ext uri="{BB962C8B-B14F-4D97-AF65-F5344CB8AC3E}">
        <p14:creationId xmlns:p14="http://schemas.microsoft.com/office/powerpoint/2010/main" val="1478286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9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6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30"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34"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355" fill="hold"/>
                                        <p:tgtEl>
                                          <p:spTgt spid="9"/>
                                        </p:tgtEl>
                                      </p:cBhvr>
                                    </p:cmd>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9"/>
                </p:tgtEl>
              </p:cMediaNode>
            </p:audio>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741" fill="hold"/>
                                        <p:tgtEl>
                                          <p:spTgt spid="10"/>
                                        </p:tgtEl>
                                      </p:cBhvr>
                                    </p:cmd>
                                  </p:childTnLst>
                                </p:cTn>
                              </p:par>
                            </p:childTnLst>
                          </p:cTn>
                        </p:par>
                      </p:childTnLst>
                    </p:cTn>
                  </p:par>
                </p:childTnLst>
              </p:cTn>
              <p:nextCondLst>
                <p:cond evt="onClick" delay="0">
                  <p:tgtEl>
                    <p:spTgt spid="10"/>
                  </p:tgtEl>
                </p:cond>
              </p:nextCondLst>
            </p:seq>
            <p:audio>
              <p:cMediaNode vol="80000">
                <p:cTn id="43" fill="hold" display="0">
                  <p:stCondLst>
                    <p:cond delay="indefinite"/>
                  </p:stCondLst>
                  <p:endCondLst>
                    <p:cond evt="onStopAudio" delay="0">
                      <p:tgtEl>
                        <p:sldTgt/>
                      </p:tgtEl>
                    </p:cond>
                  </p:endCondLst>
                </p:cTn>
                <p:tgtEl>
                  <p:spTgt spid="10"/>
                </p:tgtEl>
              </p:cMediaNode>
            </p:audio>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067" fill="hold"/>
                                        <p:tgtEl>
                                          <p:spTgt spid="11"/>
                                        </p:tgtEl>
                                      </p:cBhvr>
                                    </p:cmd>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11"/>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a:t>
            </a:r>
            <a:r>
              <a:rPr lang="nl-BE" b="1" dirty="0" smtClean="0"/>
              <a:t>11: </a:t>
            </a:r>
            <a:r>
              <a:rPr lang="nl-BE" b="1" dirty="0" err="1" smtClean="0"/>
              <a:t>Suprasegmentale</a:t>
            </a:r>
            <a:r>
              <a:rPr lang="nl-BE" b="1" dirty="0" smtClean="0"/>
              <a:t> </a:t>
            </a:r>
            <a:r>
              <a:rPr lang="nl-BE" b="1" dirty="0"/>
              <a:t>fonologie: </a:t>
            </a:r>
            <a:r>
              <a:rPr lang="nl-BE" b="1" dirty="0" smtClean="0"/>
              <a:t>    </a:t>
            </a:r>
            <a:br>
              <a:rPr lang="nl-BE" b="1" dirty="0" smtClean="0"/>
            </a:br>
            <a:r>
              <a:rPr lang="nl-BE" b="1" dirty="0"/>
              <a:t> </a:t>
            </a:r>
            <a:r>
              <a:rPr lang="nl-BE" b="1" dirty="0" smtClean="0"/>
              <a:t>                         </a:t>
            </a:r>
            <a:r>
              <a:rPr lang="nl-BE" b="1" dirty="0" err="1" smtClean="0"/>
              <a:t>Fonotaxis</a:t>
            </a:r>
            <a:r>
              <a:rPr lang="nl-BE" b="1" dirty="0" smtClean="0"/>
              <a:t> </a:t>
            </a:r>
            <a:r>
              <a:rPr lang="nl-BE" b="1" dirty="0"/>
              <a:t>en </a:t>
            </a:r>
            <a:r>
              <a:rPr lang="nl-BE" b="1" dirty="0" smtClean="0"/>
              <a:t>syllabestructuur</a:t>
            </a:r>
            <a:endParaRPr lang="nl-BE" dirty="0"/>
          </a:p>
        </p:txBody>
      </p:sp>
      <p:sp>
        <p:nvSpPr>
          <p:cNvPr id="3" name="Tijdelijke aanduiding voor inhoud 2"/>
          <p:cNvSpPr>
            <a:spLocks noGrp="1"/>
          </p:cNvSpPr>
          <p:nvPr>
            <p:ph idx="1"/>
          </p:nvPr>
        </p:nvSpPr>
        <p:spPr/>
        <p:txBody>
          <a:bodyPr/>
          <a:lstStyle/>
          <a:p>
            <a:r>
              <a:rPr lang="nl-BE" dirty="0"/>
              <a:t>11.1a </a:t>
            </a:r>
            <a:r>
              <a:rPr lang="nl-BE" i="1" dirty="0" smtClean="0"/>
              <a:t>varkensstal</a:t>
            </a:r>
            <a:endParaRPr lang="nl-BE" dirty="0"/>
          </a:p>
          <a:p>
            <a:r>
              <a:rPr lang="nl-BE" dirty="0"/>
              <a:t>11.1b </a:t>
            </a:r>
            <a:r>
              <a:rPr lang="nl-BE" i="1" dirty="0" smtClean="0"/>
              <a:t>duidelijkst</a:t>
            </a:r>
            <a:endParaRPr lang="nl-BE" dirty="0"/>
          </a:p>
          <a:p>
            <a:r>
              <a:rPr lang="nl-BE" dirty="0"/>
              <a:t>11.1c </a:t>
            </a:r>
            <a:r>
              <a:rPr lang="nl-BE" i="1" dirty="0" smtClean="0"/>
              <a:t>kerststronk</a:t>
            </a:r>
            <a:endParaRPr lang="nl-BE" dirty="0"/>
          </a:p>
          <a:p>
            <a:r>
              <a:rPr lang="nl-BE" dirty="0"/>
              <a:t>11.1d </a:t>
            </a:r>
            <a:r>
              <a:rPr lang="nl-BE" i="1" dirty="0" smtClean="0"/>
              <a:t>hooikoorts</a:t>
            </a:r>
            <a:endParaRPr lang="nl-BE" dirty="0"/>
          </a:p>
          <a:p>
            <a:r>
              <a:rPr lang="nl-BE" dirty="0"/>
              <a:t>11.1e </a:t>
            </a:r>
            <a:r>
              <a:rPr lang="nl-BE" i="1" dirty="0" smtClean="0"/>
              <a:t>beheersbaar</a:t>
            </a:r>
            <a:endParaRPr lang="nl-BE" dirty="0"/>
          </a:p>
          <a:p>
            <a:r>
              <a:rPr lang="nl-BE" dirty="0"/>
              <a:t>11.1f </a:t>
            </a:r>
            <a:r>
              <a:rPr lang="nl-BE" i="1" dirty="0" smtClean="0"/>
              <a:t>bedroefdst</a:t>
            </a:r>
            <a:endParaRPr lang="nl-BE" dirty="0"/>
          </a:p>
          <a:p>
            <a:pPr marL="0" indent="0">
              <a:buNone/>
            </a:pPr>
            <a:endParaRPr lang="nl-BE" dirty="0"/>
          </a:p>
        </p:txBody>
      </p:sp>
      <p:pic>
        <p:nvPicPr>
          <p:cNvPr id="4" name="11.1a varkenssta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039674" y="1788016"/>
            <a:ext cx="609600" cy="609600"/>
          </a:xfrm>
          <a:prstGeom prst="rect">
            <a:avLst/>
          </a:prstGeom>
        </p:spPr>
      </p:pic>
      <p:pic>
        <p:nvPicPr>
          <p:cNvPr id="5" name="11.1b duidelijks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700531" y="2248437"/>
            <a:ext cx="609600" cy="609600"/>
          </a:xfrm>
          <a:prstGeom prst="rect">
            <a:avLst/>
          </a:prstGeom>
        </p:spPr>
      </p:pic>
      <p:pic>
        <p:nvPicPr>
          <p:cNvPr id="6" name="11.1c kerststronk.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3923764" y="2803302"/>
            <a:ext cx="609600" cy="609600"/>
          </a:xfrm>
          <a:prstGeom prst="rect">
            <a:avLst/>
          </a:prstGeom>
        </p:spPr>
      </p:pic>
      <p:pic>
        <p:nvPicPr>
          <p:cNvPr id="7" name="11.1d hooikoorts.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3734874" y="3317383"/>
            <a:ext cx="609600" cy="609600"/>
          </a:xfrm>
          <a:prstGeom prst="rect">
            <a:avLst/>
          </a:prstGeom>
        </p:spPr>
      </p:pic>
      <p:pic>
        <p:nvPicPr>
          <p:cNvPr id="8" name="11.1e beheersbaar.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4125532" y="3825024"/>
            <a:ext cx="609600" cy="609600"/>
          </a:xfrm>
          <a:prstGeom prst="rect">
            <a:avLst/>
          </a:prstGeom>
        </p:spPr>
      </p:pic>
      <p:pic>
        <p:nvPicPr>
          <p:cNvPr id="9" name="11.1f bedroefdst.wav">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3717702" y="4309056"/>
            <a:ext cx="609600" cy="609600"/>
          </a:xfrm>
          <a:prstGeom prst="rect">
            <a:avLst/>
          </a:prstGeom>
        </p:spPr>
      </p:pic>
    </p:spTree>
    <p:extLst>
      <p:ext uri="{BB962C8B-B14F-4D97-AF65-F5344CB8AC3E}">
        <p14:creationId xmlns:p14="http://schemas.microsoft.com/office/powerpoint/2010/main" val="334087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69"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10"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272"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191"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191" fill="hold"/>
                                        <p:tgtEl>
                                          <p:spTgt spid="9"/>
                                        </p:tgtEl>
                                      </p:cBhvr>
                                    </p:cmd>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11: </a:t>
            </a:r>
            <a:r>
              <a:rPr lang="nl-BE" b="1" dirty="0" err="1"/>
              <a:t>Suprasegmentale</a:t>
            </a:r>
            <a:r>
              <a:rPr lang="nl-BE" b="1" dirty="0"/>
              <a:t> fonologie:     </a:t>
            </a:r>
            <a:br>
              <a:rPr lang="nl-BE" b="1" dirty="0"/>
            </a:br>
            <a:r>
              <a:rPr lang="nl-BE" b="1" dirty="0"/>
              <a:t>                          </a:t>
            </a:r>
            <a:r>
              <a:rPr lang="nl-BE" b="1" dirty="0" err="1"/>
              <a:t>Fonotaxis</a:t>
            </a:r>
            <a:r>
              <a:rPr lang="nl-BE" b="1" dirty="0"/>
              <a:t> en syllabestructuur</a:t>
            </a:r>
            <a:endParaRPr lang="nl-BE" dirty="0"/>
          </a:p>
        </p:txBody>
      </p:sp>
      <p:sp>
        <p:nvSpPr>
          <p:cNvPr id="3" name="Tijdelijke aanduiding voor inhoud 2"/>
          <p:cNvSpPr>
            <a:spLocks noGrp="1"/>
          </p:cNvSpPr>
          <p:nvPr>
            <p:ph idx="1"/>
          </p:nvPr>
        </p:nvSpPr>
        <p:spPr/>
        <p:txBody>
          <a:bodyPr/>
          <a:lstStyle/>
          <a:p>
            <a:r>
              <a:rPr lang="nl-BE" dirty="0"/>
              <a:t>11.1g </a:t>
            </a:r>
            <a:r>
              <a:rPr lang="nl-BE" i="1" dirty="0" smtClean="0"/>
              <a:t>dierbaarst</a:t>
            </a:r>
            <a:endParaRPr lang="nl-BE" dirty="0"/>
          </a:p>
          <a:p>
            <a:r>
              <a:rPr lang="nl-BE" dirty="0"/>
              <a:t>11.1h </a:t>
            </a:r>
            <a:r>
              <a:rPr lang="nl-BE" i="1" dirty="0" smtClean="0"/>
              <a:t>kaarshouder</a:t>
            </a:r>
            <a:endParaRPr lang="nl-BE" dirty="0"/>
          </a:p>
          <a:p>
            <a:r>
              <a:rPr lang="nl-BE" dirty="0"/>
              <a:t>11.1i </a:t>
            </a:r>
            <a:r>
              <a:rPr lang="nl-BE" i="1" dirty="0" smtClean="0"/>
              <a:t>regenlaars</a:t>
            </a:r>
            <a:endParaRPr lang="nl-BE" dirty="0"/>
          </a:p>
          <a:p>
            <a:r>
              <a:rPr lang="nl-BE" dirty="0"/>
              <a:t>11.1j </a:t>
            </a:r>
            <a:r>
              <a:rPr lang="nl-BE" i="1" dirty="0" smtClean="0"/>
              <a:t>mattentaart</a:t>
            </a:r>
            <a:endParaRPr lang="nl-BE" dirty="0"/>
          </a:p>
          <a:p>
            <a:r>
              <a:rPr lang="nl-BE" dirty="0" smtClean="0"/>
              <a:t>11.1k </a:t>
            </a:r>
            <a:r>
              <a:rPr lang="nl-BE" i="1" dirty="0" smtClean="0"/>
              <a:t>kattenstaart</a:t>
            </a:r>
            <a:endParaRPr lang="nl-BE" dirty="0"/>
          </a:p>
          <a:p>
            <a:r>
              <a:rPr lang="nl-BE" dirty="0"/>
              <a:t>11.1l </a:t>
            </a:r>
            <a:r>
              <a:rPr lang="nl-BE" i="1" dirty="0" smtClean="0"/>
              <a:t>boekenbeurs</a:t>
            </a:r>
            <a:endParaRPr lang="nl-BE" dirty="0"/>
          </a:p>
          <a:p>
            <a:endParaRPr lang="nl-BE" dirty="0"/>
          </a:p>
        </p:txBody>
      </p:sp>
      <p:pic>
        <p:nvPicPr>
          <p:cNvPr id="4" name="11.1g dierbaars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760635" y="1771919"/>
            <a:ext cx="609600" cy="609600"/>
          </a:xfrm>
          <a:prstGeom prst="rect">
            <a:avLst/>
          </a:prstGeom>
        </p:spPr>
      </p:pic>
      <p:pic>
        <p:nvPicPr>
          <p:cNvPr id="5" name="11.1h kaarshouder.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039676" y="2274194"/>
            <a:ext cx="609600" cy="609600"/>
          </a:xfrm>
          <a:prstGeom prst="rect">
            <a:avLst/>
          </a:prstGeom>
        </p:spPr>
      </p:pic>
      <p:pic>
        <p:nvPicPr>
          <p:cNvPr id="6" name="11.1i regenlaars.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3687653" y="2771104"/>
            <a:ext cx="609600" cy="609600"/>
          </a:xfrm>
          <a:prstGeom prst="rect">
            <a:avLst/>
          </a:prstGeom>
        </p:spPr>
      </p:pic>
      <p:pic>
        <p:nvPicPr>
          <p:cNvPr id="7" name="11.1j mattentaart.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3928058" y="3307723"/>
            <a:ext cx="609600" cy="609600"/>
          </a:xfrm>
          <a:prstGeom prst="rect">
            <a:avLst/>
          </a:prstGeom>
        </p:spPr>
      </p:pic>
      <p:pic>
        <p:nvPicPr>
          <p:cNvPr id="8" name="11.1k kattenstaart.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4121240" y="3792826"/>
            <a:ext cx="609600" cy="609600"/>
          </a:xfrm>
          <a:prstGeom prst="rect">
            <a:avLst/>
          </a:prstGeom>
        </p:spPr>
      </p:pic>
      <p:pic>
        <p:nvPicPr>
          <p:cNvPr id="9" name="11.1l boekenbeurs.wav">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4035384" y="4309057"/>
            <a:ext cx="609600" cy="609600"/>
          </a:xfrm>
          <a:prstGeom prst="rect">
            <a:avLst/>
          </a:prstGeom>
        </p:spPr>
      </p:pic>
    </p:spTree>
    <p:extLst>
      <p:ext uri="{BB962C8B-B14F-4D97-AF65-F5344CB8AC3E}">
        <p14:creationId xmlns:p14="http://schemas.microsoft.com/office/powerpoint/2010/main" val="6129658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2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88"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41"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53"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216" fill="hold"/>
                                        <p:tgtEl>
                                          <p:spTgt spid="9"/>
                                        </p:tgtEl>
                                      </p:cBhvr>
                                    </p:cmd>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a:t>
            </a:r>
            <a:r>
              <a:rPr lang="nl-BE" b="1" dirty="0" smtClean="0"/>
              <a:t>12: </a:t>
            </a:r>
            <a:r>
              <a:rPr lang="nl-BE" b="1" dirty="0" err="1" smtClean="0"/>
              <a:t>Suprasegmentale</a:t>
            </a:r>
            <a:r>
              <a:rPr lang="nl-BE" b="1" dirty="0" smtClean="0"/>
              <a:t> </a:t>
            </a:r>
            <a:r>
              <a:rPr lang="nl-BE" b="1" dirty="0"/>
              <a:t>fonologie: </a:t>
            </a:r>
            <a:r>
              <a:rPr lang="nl-BE" b="1" dirty="0" smtClean="0"/>
              <a:t> </a:t>
            </a:r>
            <a:br>
              <a:rPr lang="nl-BE" b="1" dirty="0" smtClean="0"/>
            </a:br>
            <a:r>
              <a:rPr lang="nl-BE" b="1" dirty="0"/>
              <a:t> </a:t>
            </a:r>
            <a:r>
              <a:rPr lang="nl-BE" b="1" dirty="0" smtClean="0"/>
              <a:t>                         Prosodie</a:t>
            </a:r>
            <a:endParaRPr lang="nl-BE" dirty="0"/>
          </a:p>
        </p:txBody>
      </p:sp>
      <p:sp>
        <p:nvSpPr>
          <p:cNvPr id="3" name="Tijdelijke aanduiding voor inhoud 2"/>
          <p:cNvSpPr>
            <a:spLocks noGrp="1"/>
          </p:cNvSpPr>
          <p:nvPr>
            <p:ph idx="1"/>
          </p:nvPr>
        </p:nvSpPr>
        <p:spPr/>
        <p:txBody>
          <a:bodyPr/>
          <a:lstStyle/>
          <a:p>
            <a:pPr marL="0" indent="0">
              <a:buNone/>
            </a:pPr>
            <a:r>
              <a:rPr lang="nl-BE" dirty="0"/>
              <a:t>12.1 </a:t>
            </a:r>
            <a:r>
              <a:rPr lang="nl-BE" dirty="0" smtClean="0"/>
              <a:t>Toonhoogte</a:t>
            </a:r>
          </a:p>
          <a:p>
            <a:pPr marL="0" indent="0">
              <a:buNone/>
            </a:pPr>
            <a:endParaRPr lang="nl-BE" dirty="0"/>
          </a:p>
          <a:p>
            <a:r>
              <a:rPr lang="nl-BE" dirty="0" smtClean="0"/>
              <a:t>12.1a gemiddelde</a:t>
            </a:r>
            <a:r>
              <a:rPr lang="nl-BE" dirty="0"/>
              <a:t>: </a:t>
            </a:r>
            <a:r>
              <a:rPr lang="nl-BE" i="1" dirty="0"/>
              <a:t>De lezing zal op tijd beginnen.</a:t>
            </a:r>
            <a:r>
              <a:rPr lang="nl-BE" dirty="0"/>
              <a:t> </a:t>
            </a:r>
            <a:endParaRPr lang="nl-BE" dirty="0" smtClean="0"/>
          </a:p>
          <a:p>
            <a:pPr marL="0" indent="0">
              <a:buNone/>
            </a:pPr>
            <a:r>
              <a:rPr lang="nl-BE" dirty="0"/>
              <a:t> </a:t>
            </a:r>
            <a:r>
              <a:rPr lang="nl-BE" dirty="0" smtClean="0"/>
              <a:t>  De </a:t>
            </a:r>
            <a:r>
              <a:rPr lang="nl-BE" dirty="0"/>
              <a:t>gemiddelde spreektoonhoogte van spreker 1 is lager dan van </a:t>
            </a:r>
            <a:endParaRPr lang="nl-BE" dirty="0" smtClean="0"/>
          </a:p>
          <a:p>
            <a:pPr marL="0" indent="0">
              <a:buNone/>
            </a:pPr>
            <a:r>
              <a:rPr lang="nl-BE" dirty="0"/>
              <a:t> </a:t>
            </a:r>
            <a:r>
              <a:rPr lang="nl-BE" dirty="0" smtClean="0"/>
              <a:t>  spreker </a:t>
            </a:r>
            <a:r>
              <a:rPr lang="nl-BE" dirty="0"/>
              <a:t>2</a:t>
            </a:r>
          </a:p>
          <a:p>
            <a:endParaRPr lang="nl-BE" dirty="0"/>
          </a:p>
        </p:txBody>
      </p:sp>
      <p:pic>
        <p:nvPicPr>
          <p:cNvPr id="4" name="12.1a gemiddelde toonhoogt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18491" y="2806521"/>
            <a:ext cx="609600" cy="609600"/>
          </a:xfrm>
          <a:prstGeom prst="rect">
            <a:avLst/>
          </a:prstGeom>
        </p:spPr>
      </p:pic>
    </p:spTree>
    <p:extLst>
      <p:ext uri="{BB962C8B-B14F-4D97-AF65-F5344CB8AC3E}">
        <p14:creationId xmlns:p14="http://schemas.microsoft.com/office/powerpoint/2010/main" val="3394489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pPr eaLnBrk="1" hangingPunct="1"/>
            <a:r>
              <a:rPr lang="nl-BE" altLang="nl-BE" b="1" dirty="0"/>
              <a:t>Hoofdstuk 2: Basisbegrippen Fonetiek</a:t>
            </a:r>
            <a:endParaRPr lang="nl-BE" altLang="nl-BE" dirty="0" smtClean="0"/>
          </a:p>
        </p:txBody>
      </p:sp>
      <p:sp>
        <p:nvSpPr>
          <p:cNvPr id="6147" name="Tijdelijke aanduiding voor inhoud 2"/>
          <p:cNvSpPr>
            <a:spLocks noGrp="1"/>
          </p:cNvSpPr>
          <p:nvPr>
            <p:ph idx="1"/>
          </p:nvPr>
        </p:nvSpPr>
        <p:spPr/>
        <p:txBody>
          <a:bodyPr/>
          <a:lstStyle/>
          <a:p>
            <a:pPr marL="0" indent="0" eaLnBrk="1" hangingPunct="1">
              <a:buFont typeface="Arial" panose="020B0604020202020204" pitchFamily="34" charset="0"/>
              <a:buNone/>
            </a:pPr>
            <a:r>
              <a:rPr lang="nl-BE" altLang="nl-BE" dirty="0" smtClean="0"/>
              <a:t>2.2 fase en tegenfase</a:t>
            </a:r>
            <a:br>
              <a:rPr lang="nl-BE" altLang="nl-BE" dirty="0" smtClean="0"/>
            </a:br>
            <a:endParaRPr lang="nl-BE" altLang="nl-BE" dirty="0" smtClean="0"/>
          </a:p>
          <a:p>
            <a:r>
              <a:rPr lang="nl-BE" dirty="0"/>
              <a:t>2.2a	 </a:t>
            </a:r>
            <a:r>
              <a:rPr lang="nl-BE" dirty="0" smtClean="0"/>
              <a:t>sinus </a:t>
            </a:r>
            <a:r>
              <a:rPr lang="nl-BE" dirty="0"/>
              <a:t>van 100 Hz en van 300 </a:t>
            </a:r>
            <a:r>
              <a:rPr lang="nl-BE" dirty="0" smtClean="0"/>
              <a:t>Hz </a:t>
            </a:r>
            <a:endParaRPr lang="nl-BE" dirty="0"/>
          </a:p>
          <a:p>
            <a:r>
              <a:rPr lang="nl-BE" dirty="0"/>
              <a:t>2.2b	sinus van 100 Hz en van 300 Hz samen, in fase</a:t>
            </a:r>
          </a:p>
          <a:p>
            <a:r>
              <a:rPr lang="nl-BE" dirty="0"/>
              <a:t>2.2c 	sinus van 100 Hz en van 300 Hz samen, in tegenfase</a:t>
            </a:r>
          </a:p>
          <a:p>
            <a:pPr marL="0" indent="0" eaLnBrk="1" hangingPunct="1">
              <a:buFont typeface="Arial" panose="020B0604020202020204" pitchFamily="34" charset="0"/>
              <a:buNone/>
            </a:pPr>
            <a:endParaRPr lang="nl-BE" altLang="nl-BE" dirty="0" smtClean="0"/>
          </a:p>
          <a:p>
            <a:pPr marL="0" indent="0" eaLnBrk="1" hangingPunct="1">
              <a:buFont typeface="Arial" panose="020B0604020202020204" pitchFamily="34" charset="0"/>
              <a:buNone/>
            </a:pPr>
            <a:endParaRPr lang="nl-BE" altLang="nl-BE" dirty="0" smtClean="0"/>
          </a:p>
          <a:p>
            <a:pPr marL="0" indent="0" eaLnBrk="1" hangingPunct="1">
              <a:buFont typeface="Arial" panose="020B0604020202020204" pitchFamily="34" charset="0"/>
              <a:buNone/>
            </a:pPr>
            <a:endParaRPr lang="nl-BE" altLang="nl-BE" dirty="0" smtClean="0"/>
          </a:p>
        </p:txBody>
      </p:sp>
      <p:pic>
        <p:nvPicPr>
          <p:cNvPr id="3" name="2.2a sinus 100 Hz 300 Hz">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53844" y="2658374"/>
            <a:ext cx="609600" cy="609600"/>
          </a:xfrm>
          <a:prstGeom prst="rect">
            <a:avLst/>
          </a:prstGeom>
        </p:spPr>
      </p:pic>
      <p:pic>
        <p:nvPicPr>
          <p:cNvPr id="4" name="2.2b sinus 100 300 fas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681770" y="3184585"/>
            <a:ext cx="609600" cy="609600"/>
          </a:xfrm>
          <a:prstGeom prst="rect">
            <a:avLst/>
          </a:prstGeom>
        </p:spPr>
      </p:pic>
      <p:pic>
        <p:nvPicPr>
          <p:cNvPr id="5" name="2.2c sinus 100 300 tegenfas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9543691" y="369649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13"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013"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12: </a:t>
            </a:r>
            <a:r>
              <a:rPr lang="nl-BE" b="1" dirty="0" err="1"/>
              <a:t>Suprasegmentale</a:t>
            </a:r>
            <a:r>
              <a:rPr lang="nl-BE" b="1" dirty="0"/>
              <a:t> fonologie:  </a:t>
            </a:r>
            <a:br>
              <a:rPr lang="nl-BE" b="1" dirty="0"/>
            </a:br>
            <a:r>
              <a:rPr lang="nl-BE" b="1" dirty="0"/>
              <a:t>                          Prosodie</a:t>
            </a:r>
            <a:endParaRPr lang="nl-BE" dirty="0"/>
          </a:p>
        </p:txBody>
      </p:sp>
      <p:sp>
        <p:nvSpPr>
          <p:cNvPr id="3" name="Tijdelijke aanduiding voor inhoud 2"/>
          <p:cNvSpPr>
            <a:spLocks noGrp="1"/>
          </p:cNvSpPr>
          <p:nvPr>
            <p:ph idx="1"/>
          </p:nvPr>
        </p:nvSpPr>
        <p:spPr/>
        <p:txBody>
          <a:bodyPr/>
          <a:lstStyle/>
          <a:p>
            <a:r>
              <a:rPr lang="nl-BE" dirty="0"/>
              <a:t>12.1b </a:t>
            </a:r>
            <a:r>
              <a:rPr lang="nl-BE" dirty="0" smtClean="0"/>
              <a:t> helling</a:t>
            </a:r>
            <a:endParaRPr lang="nl-BE" dirty="0"/>
          </a:p>
          <a:p>
            <a:pPr marL="0" indent="0">
              <a:buNone/>
            </a:pPr>
            <a:r>
              <a:rPr lang="nl-BE" dirty="0"/>
              <a:t>(1) Lange zin met trage stijging of zachte helling: </a:t>
            </a:r>
            <a:r>
              <a:rPr lang="nl-BE" i="1" dirty="0"/>
              <a:t>Ik heb helemaal geen idee hoe hij dat gedaan heeft.</a:t>
            </a:r>
            <a:endParaRPr lang="nl-BE" dirty="0"/>
          </a:p>
          <a:p>
            <a:pPr marL="0" indent="0">
              <a:buNone/>
            </a:pPr>
            <a:r>
              <a:rPr lang="nl-BE" dirty="0" smtClean="0"/>
              <a:t>(</a:t>
            </a:r>
            <a:r>
              <a:rPr lang="nl-BE" dirty="0"/>
              <a:t>2) Korte uiting met snelle stijging of sterke helling: </a:t>
            </a:r>
            <a:r>
              <a:rPr lang="nl-BE" i="1" dirty="0"/>
              <a:t>Wat zeg jij nu?</a:t>
            </a:r>
            <a:endParaRPr lang="nl-BE" dirty="0"/>
          </a:p>
          <a:p>
            <a:pPr marL="0" indent="0">
              <a:buNone/>
            </a:pPr>
            <a:r>
              <a:rPr lang="nl-BE" dirty="0"/>
              <a:t>(3) Lange zin met trage daling of zachte helling: </a:t>
            </a:r>
            <a:r>
              <a:rPr lang="nl-BE" i="1" dirty="0"/>
              <a:t>Wat zou je ervan </a:t>
            </a:r>
            <a:r>
              <a:rPr lang="nl-BE" i="1" dirty="0" smtClean="0"/>
              <a:t> denken </a:t>
            </a:r>
            <a:r>
              <a:rPr lang="nl-BE" i="1" dirty="0"/>
              <a:t>als we na de les samen een ijsje zouden eten?</a:t>
            </a:r>
            <a:endParaRPr lang="nl-BE" dirty="0"/>
          </a:p>
          <a:p>
            <a:pPr marL="0" indent="0">
              <a:buNone/>
            </a:pPr>
            <a:r>
              <a:rPr lang="nl-BE" dirty="0" smtClean="0"/>
              <a:t>(</a:t>
            </a:r>
            <a:r>
              <a:rPr lang="nl-BE" dirty="0"/>
              <a:t>4) Korte uiting met snelle daling of zachte helling: </a:t>
            </a:r>
            <a:r>
              <a:rPr lang="nl-BE" i="1" dirty="0"/>
              <a:t>Geen sprake van!</a:t>
            </a:r>
            <a:endParaRPr lang="nl-BE" dirty="0"/>
          </a:p>
          <a:p>
            <a:endParaRPr lang="nl-BE" dirty="0"/>
          </a:p>
        </p:txBody>
      </p:sp>
      <p:pic>
        <p:nvPicPr>
          <p:cNvPr id="4" name="12.1b 1 trage stijg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60284" y="2699437"/>
            <a:ext cx="609600" cy="609600"/>
          </a:xfrm>
          <a:prstGeom prst="rect">
            <a:avLst/>
          </a:prstGeom>
        </p:spPr>
      </p:pic>
      <p:pic>
        <p:nvPicPr>
          <p:cNvPr id="5" name="12.1b 2 snelle stijging.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679834" y="3184582"/>
            <a:ext cx="609600" cy="609600"/>
          </a:xfrm>
          <a:prstGeom prst="rect">
            <a:avLst/>
          </a:prstGeom>
        </p:spPr>
      </p:pic>
      <p:pic>
        <p:nvPicPr>
          <p:cNvPr id="6" name="12.1b 3 trage daling.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695871" y="4124740"/>
            <a:ext cx="609600" cy="609600"/>
          </a:xfrm>
          <a:prstGeom prst="rect">
            <a:avLst/>
          </a:prstGeom>
        </p:spPr>
      </p:pic>
      <p:pic>
        <p:nvPicPr>
          <p:cNvPr id="7" name="12.1b 4 snelle daling.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0906995" y="4553755"/>
            <a:ext cx="609600" cy="609600"/>
          </a:xfrm>
          <a:prstGeom prst="rect">
            <a:avLst/>
          </a:prstGeom>
        </p:spPr>
      </p:pic>
    </p:spTree>
    <p:extLst>
      <p:ext uri="{BB962C8B-B14F-4D97-AF65-F5344CB8AC3E}">
        <p14:creationId xmlns:p14="http://schemas.microsoft.com/office/powerpoint/2010/main" val="3334031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8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643"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14"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12: </a:t>
            </a:r>
            <a:r>
              <a:rPr lang="nl-BE" b="1" dirty="0" err="1"/>
              <a:t>Suprasegmentale</a:t>
            </a:r>
            <a:r>
              <a:rPr lang="nl-BE" b="1" dirty="0"/>
              <a:t> fonologie:  </a:t>
            </a:r>
            <a:br>
              <a:rPr lang="nl-BE" b="1" dirty="0"/>
            </a:br>
            <a:r>
              <a:rPr lang="nl-BE" b="1" dirty="0"/>
              <a:t>                          Prosodie</a:t>
            </a:r>
            <a:endParaRPr lang="nl-BE" dirty="0"/>
          </a:p>
        </p:txBody>
      </p:sp>
      <p:sp>
        <p:nvSpPr>
          <p:cNvPr id="3" name="Tijdelijke aanduiding voor inhoud 2"/>
          <p:cNvSpPr>
            <a:spLocks noGrp="1"/>
          </p:cNvSpPr>
          <p:nvPr>
            <p:ph idx="1"/>
          </p:nvPr>
        </p:nvSpPr>
        <p:spPr/>
        <p:txBody>
          <a:bodyPr/>
          <a:lstStyle/>
          <a:p>
            <a:r>
              <a:rPr lang="nl-BE" dirty="0" smtClean="0"/>
              <a:t>12.1c richting</a:t>
            </a:r>
            <a:endParaRPr lang="nl-BE" dirty="0"/>
          </a:p>
          <a:p>
            <a:pPr marL="0" indent="0">
              <a:buNone/>
            </a:pPr>
            <a:r>
              <a:rPr lang="nl-BE" dirty="0" smtClean="0"/>
              <a:t>   (</a:t>
            </a:r>
            <a:r>
              <a:rPr lang="nl-BE" dirty="0"/>
              <a:t>1) Zin met stijgend intonatiepatroon: </a:t>
            </a:r>
            <a:r>
              <a:rPr lang="nl-BE" i="1" dirty="0"/>
              <a:t>Is dat duidelijk voor iedereen?</a:t>
            </a:r>
            <a:endParaRPr lang="nl-BE" dirty="0"/>
          </a:p>
          <a:p>
            <a:pPr marL="0" indent="0">
              <a:buNone/>
            </a:pPr>
            <a:r>
              <a:rPr lang="nl-BE" dirty="0" smtClean="0"/>
              <a:t>   (</a:t>
            </a:r>
            <a:r>
              <a:rPr lang="nl-BE" dirty="0"/>
              <a:t>2) Zin met dalend intonatiepatroon: </a:t>
            </a:r>
            <a:r>
              <a:rPr lang="nl-BE" i="1" dirty="0"/>
              <a:t>Eerlijk duurt het langst</a:t>
            </a:r>
            <a:r>
              <a:rPr lang="nl-BE" dirty="0"/>
              <a:t>.</a:t>
            </a:r>
          </a:p>
          <a:p>
            <a:endParaRPr lang="nl-BE" dirty="0"/>
          </a:p>
          <a:p>
            <a:r>
              <a:rPr lang="nl-BE" dirty="0" smtClean="0"/>
              <a:t>12.1d variatie</a:t>
            </a:r>
            <a:r>
              <a:rPr lang="nl-BE" dirty="0"/>
              <a:t>: </a:t>
            </a:r>
            <a:r>
              <a:rPr lang="nl-BE" i="1" dirty="0"/>
              <a:t>Papa en Marloes staan op het station. Ze wachten op de trein.</a:t>
            </a:r>
            <a:endParaRPr lang="nl-BE" dirty="0"/>
          </a:p>
          <a:p>
            <a:pPr marL="0" indent="0">
              <a:buNone/>
            </a:pPr>
            <a:r>
              <a:rPr lang="nl-BE" dirty="0" smtClean="0"/>
              <a:t>   Spreker </a:t>
            </a:r>
            <a:r>
              <a:rPr lang="nl-BE" dirty="0"/>
              <a:t>1 spreekt met meer toonhoogtevariatie dan spreker 2.</a:t>
            </a:r>
          </a:p>
        </p:txBody>
      </p:sp>
      <p:pic>
        <p:nvPicPr>
          <p:cNvPr id="4" name="12.1c 1 stijgend.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1691" y="2261315"/>
            <a:ext cx="609600" cy="609600"/>
          </a:xfrm>
          <a:prstGeom prst="rect">
            <a:avLst/>
          </a:prstGeom>
        </p:spPr>
      </p:pic>
      <p:pic>
        <p:nvPicPr>
          <p:cNvPr id="5" name="12.1c 2 dalend.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079865" y="2792568"/>
            <a:ext cx="609600" cy="609600"/>
          </a:xfrm>
          <a:prstGeom prst="rect">
            <a:avLst/>
          </a:prstGeom>
        </p:spPr>
      </p:pic>
      <p:pic>
        <p:nvPicPr>
          <p:cNvPr id="6" name="12.1d toonhoogte variatie.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2610119" y="4193147"/>
            <a:ext cx="609600" cy="609600"/>
          </a:xfrm>
          <a:prstGeom prst="rect">
            <a:avLst/>
          </a:prstGeom>
        </p:spPr>
      </p:pic>
    </p:spTree>
    <p:extLst>
      <p:ext uri="{BB962C8B-B14F-4D97-AF65-F5344CB8AC3E}">
        <p14:creationId xmlns:p14="http://schemas.microsoft.com/office/powerpoint/2010/main" val="265129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6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310"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12: </a:t>
            </a:r>
            <a:r>
              <a:rPr lang="nl-BE" b="1" dirty="0" err="1"/>
              <a:t>Suprasegmentale</a:t>
            </a:r>
            <a:r>
              <a:rPr lang="nl-BE" b="1" dirty="0"/>
              <a:t> fonologie:  </a:t>
            </a:r>
            <a:br>
              <a:rPr lang="nl-BE" b="1" dirty="0"/>
            </a:br>
            <a:r>
              <a:rPr lang="nl-BE" b="1" dirty="0"/>
              <a:t>                          Prosodie</a:t>
            </a:r>
            <a:endParaRPr lang="nl-BE" dirty="0"/>
          </a:p>
        </p:txBody>
      </p:sp>
      <p:sp>
        <p:nvSpPr>
          <p:cNvPr id="3" name="Tijdelijke aanduiding voor inhoud 2"/>
          <p:cNvSpPr>
            <a:spLocks noGrp="1"/>
          </p:cNvSpPr>
          <p:nvPr>
            <p:ph idx="1"/>
          </p:nvPr>
        </p:nvSpPr>
        <p:spPr/>
        <p:txBody>
          <a:bodyPr/>
          <a:lstStyle/>
          <a:p>
            <a:pPr marL="0" indent="0">
              <a:buNone/>
            </a:pPr>
            <a:r>
              <a:rPr lang="nl-BE" dirty="0"/>
              <a:t>12.2 </a:t>
            </a:r>
            <a:r>
              <a:rPr lang="nl-BE" dirty="0" smtClean="0"/>
              <a:t>Luidheid</a:t>
            </a:r>
          </a:p>
          <a:p>
            <a:pPr marL="0" indent="0">
              <a:buNone/>
            </a:pPr>
            <a:endParaRPr lang="nl-BE" dirty="0"/>
          </a:p>
          <a:p>
            <a:r>
              <a:rPr lang="nl-BE" dirty="0"/>
              <a:t>12.2a </a:t>
            </a:r>
            <a:r>
              <a:rPr lang="nl-BE" dirty="0" smtClean="0"/>
              <a:t>niveau</a:t>
            </a:r>
            <a:r>
              <a:rPr lang="nl-BE" dirty="0"/>
              <a:t>: </a:t>
            </a:r>
            <a:r>
              <a:rPr lang="nl-BE" i="1" dirty="0"/>
              <a:t>Een dierenvriend blijf je voor het leven.</a:t>
            </a:r>
            <a:endParaRPr lang="nl-BE" dirty="0"/>
          </a:p>
          <a:p>
            <a:pPr marL="0" indent="0">
              <a:buNone/>
            </a:pPr>
            <a:r>
              <a:rPr lang="nl-BE" dirty="0" smtClean="0"/>
              <a:t>   Spreker </a:t>
            </a:r>
            <a:r>
              <a:rPr lang="nl-BE" dirty="0"/>
              <a:t>1 spreekt gemiddeld luider dan spreker 2</a:t>
            </a:r>
          </a:p>
          <a:p>
            <a:r>
              <a:rPr lang="nl-BE" dirty="0" smtClean="0"/>
              <a:t>12.2b variatie</a:t>
            </a:r>
            <a:r>
              <a:rPr lang="nl-BE" dirty="0"/>
              <a:t>: </a:t>
            </a:r>
            <a:r>
              <a:rPr lang="nl-BE" i="1" dirty="0"/>
              <a:t>In de zomer verkies ik het bos boven de bergen. Het blijft er altijd heerlijk koel.</a:t>
            </a:r>
            <a:endParaRPr lang="nl-BE" dirty="0"/>
          </a:p>
          <a:p>
            <a:pPr marL="0" indent="0">
              <a:buNone/>
            </a:pPr>
            <a:r>
              <a:rPr lang="nl-BE" dirty="0" smtClean="0"/>
              <a:t>   Spreker </a:t>
            </a:r>
            <a:r>
              <a:rPr lang="nl-BE" dirty="0"/>
              <a:t>1 spreekt met meer luidheidsvariatie dan spreker 2</a:t>
            </a:r>
          </a:p>
          <a:p>
            <a:endParaRPr lang="nl-BE" dirty="0"/>
          </a:p>
        </p:txBody>
      </p:sp>
      <p:pic>
        <p:nvPicPr>
          <p:cNvPr id="4" name="12.2a luidheid niveau.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33645" y="2758225"/>
            <a:ext cx="609600" cy="609600"/>
          </a:xfrm>
          <a:prstGeom prst="rect">
            <a:avLst/>
          </a:prstGeom>
        </p:spPr>
      </p:pic>
      <p:pic>
        <p:nvPicPr>
          <p:cNvPr id="5" name="12.2b luidheid variati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039893" y="4214894"/>
            <a:ext cx="609600" cy="609600"/>
          </a:xfrm>
          <a:prstGeom prst="rect">
            <a:avLst/>
          </a:prstGeom>
        </p:spPr>
      </p:pic>
    </p:spTree>
    <p:extLst>
      <p:ext uri="{BB962C8B-B14F-4D97-AF65-F5344CB8AC3E}">
        <p14:creationId xmlns:p14="http://schemas.microsoft.com/office/powerpoint/2010/main" val="2280775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98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12: </a:t>
            </a:r>
            <a:r>
              <a:rPr lang="nl-BE" b="1" dirty="0" err="1"/>
              <a:t>Suprasegmentale</a:t>
            </a:r>
            <a:r>
              <a:rPr lang="nl-BE" b="1" dirty="0"/>
              <a:t> fonologie:  </a:t>
            </a:r>
            <a:br>
              <a:rPr lang="nl-BE" b="1" dirty="0"/>
            </a:br>
            <a:r>
              <a:rPr lang="nl-BE" b="1" dirty="0"/>
              <a:t>                          Prosodie</a:t>
            </a:r>
            <a:endParaRPr lang="nl-BE" dirty="0"/>
          </a:p>
        </p:txBody>
      </p:sp>
      <p:sp>
        <p:nvSpPr>
          <p:cNvPr id="3" name="Tijdelijke aanduiding voor inhoud 2"/>
          <p:cNvSpPr>
            <a:spLocks noGrp="1"/>
          </p:cNvSpPr>
          <p:nvPr>
            <p:ph idx="1"/>
          </p:nvPr>
        </p:nvSpPr>
        <p:spPr>
          <a:xfrm>
            <a:off x="838199" y="1825625"/>
            <a:ext cx="11171816" cy="4351338"/>
          </a:xfrm>
        </p:spPr>
        <p:txBody>
          <a:bodyPr/>
          <a:lstStyle/>
          <a:p>
            <a:pPr marL="0" indent="0">
              <a:buNone/>
            </a:pPr>
            <a:r>
              <a:rPr lang="nl-BE" dirty="0"/>
              <a:t>12.3 </a:t>
            </a:r>
            <a:r>
              <a:rPr lang="nl-BE" dirty="0" smtClean="0"/>
              <a:t>Duur</a:t>
            </a:r>
          </a:p>
          <a:p>
            <a:endParaRPr lang="nl-BE" dirty="0"/>
          </a:p>
          <a:p>
            <a:r>
              <a:rPr lang="nl-BE" dirty="0"/>
              <a:t>12.3a </a:t>
            </a:r>
            <a:r>
              <a:rPr lang="nl-BE" dirty="0" smtClean="0"/>
              <a:t>inherente </a:t>
            </a:r>
            <a:r>
              <a:rPr lang="nl-BE" dirty="0"/>
              <a:t>duur</a:t>
            </a:r>
          </a:p>
          <a:p>
            <a:pPr marL="0" indent="0">
              <a:buNone/>
            </a:pPr>
            <a:r>
              <a:rPr lang="nl-BE" dirty="0" smtClean="0"/>
              <a:t>   De </a:t>
            </a:r>
            <a:r>
              <a:rPr lang="nl-BE" dirty="0"/>
              <a:t>eerste groep klanken zijn inherent korter dan de tweede groep </a:t>
            </a:r>
            <a:r>
              <a:rPr lang="nl-BE" dirty="0" smtClean="0"/>
              <a:t>  </a:t>
            </a:r>
          </a:p>
          <a:p>
            <a:pPr marL="0" indent="0">
              <a:buNone/>
            </a:pPr>
            <a:r>
              <a:rPr lang="nl-BE" dirty="0"/>
              <a:t> </a:t>
            </a:r>
            <a:r>
              <a:rPr lang="nl-BE" dirty="0" smtClean="0"/>
              <a:t>  klanken</a:t>
            </a:r>
            <a:r>
              <a:rPr lang="nl-BE" dirty="0"/>
              <a:t>: </a:t>
            </a:r>
            <a:r>
              <a:rPr lang="nl-BE" i="1" dirty="0"/>
              <a:t>groep 1 voorbeelden a, e, i, o, u, p, t, k, b, G, d, groep 2 </a:t>
            </a:r>
            <a:endParaRPr lang="nl-BE" i="1" dirty="0" smtClean="0"/>
          </a:p>
          <a:p>
            <a:pPr marL="0" indent="0">
              <a:buNone/>
            </a:pPr>
            <a:r>
              <a:rPr lang="nl-BE" i="1" dirty="0"/>
              <a:t> </a:t>
            </a:r>
            <a:r>
              <a:rPr lang="nl-BE" i="1" dirty="0" smtClean="0"/>
              <a:t>  voorbeelden </a:t>
            </a:r>
            <a:r>
              <a:rPr lang="nl-BE" i="1" dirty="0" err="1"/>
              <a:t>aa</a:t>
            </a:r>
            <a:r>
              <a:rPr lang="nl-BE" i="1" dirty="0"/>
              <a:t>, </a:t>
            </a:r>
            <a:r>
              <a:rPr lang="nl-BE" i="1" dirty="0" err="1"/>
              <a:t>ee</a:t>
            </a:r>
            <a:r>
              <a:rPr lang="nl-BE" i="1" dirty="0"/>
              <a:t>, ie, </a:t>
            </a:r>
            <a:r>
              <a:rPr lang="nl-BE" i="1" dirty="0" err="1"/>
              <a:t>oo</a:t>
            </a:r>
            <a:r>
              <a:rPr lang="nl-BE" i="1" dirty="0"/>
              <a:t>, </a:t>
            </a:r>
            <a:r>
              <a:rPr lang="nl-BE" i="1" dirty="0" err="1"/>
              <a:t>uu</a:t>
            </a:r>
            <a:r>
              <a:rPr lang="nl-BE" i="1" dirty="0"/>
              <a:t>, m, n, </a:t>
            </a:r>
            <a:r>
              <a:rPr lang="nl-BE" i="1" dirty="0" err="1"/>
              <a:t>ng</a:t>
            </a:r>
            <a:r>
              <a:rPr lang="nl-BE" i="1" dirty="0"/>
              <a:t>, </a:t>
            </a:r>
            <a:r>
              <a:rPr lang="nl-BE" i="1" dirty="0" err="1"/>
              <a:t>ng</a:t>
            </a:r>
            <a:r>
              <a:rPr lang="nl-BE" i="1" dirty="0"/>
              <a:t>, f, s, </a:t>
            </a:r>
            <a:r>
              <a:rPr lang="nl-BE" i="1" dirty="0" err="1"/>
              <a:t>sj</a:t>
            </a:r>
            <a:r>
              <a:rPr lang="nl-BE" i="1" dirty="0"/>
              <a:t>.  </a:t>
            </a:r>
            <a:endParaRPr lang="nl-BE" dirty="0"/>
          </a:p>
          <a:p>
            <a:r>
              <a:rPr lang="nl-BE" dirty="0"/>
              <a:t>12.3b </a:t>
            </a:r>
            <a:r>
              <a:rPr lang="nl-BE" dirty="0" smtClean="0"/>
              <a:t>prosodische </a:t>
            </a:r>
            <a:r>
              <a:rPr lang="nl-BE" dirty="0"/>
              <a:t>duur</a:t>
            </a:r>
          </a:p>
          <a:p>
            <a:pPr marL="0" indent="0">
              <a:buNone/>
            </a:pPr>
            <a:r>
              <a:rPr lang="nl-BE" dirty="0" smtClean="0"/>
              <a:t>   Om </a:t>
            </a:r>
            <a:r>
              <a:rPr lang="nl-BE" dirty="0"/>
              <a:t>misverstanden te voorkomen maakt de spreker bepaalde klanken </a:t>
            </a:r>
            <a:r>
              <a:rPr lang="nl-BE" dirty="0" smtClean="0"/>
              <a:t>  </a:t>
            </a:r>
          </a:p>
          <a:p>
            <a:pPr marL="0" indent="0">
              <a:buNone/>
            </a:pPr>
            <a:r>
              <a:rPr lang="nl-BE" dirty="0"/>
              <a:t> </a:t>
            </a:r>
            <a:r>
              <a:rPr lang="nl-BE" dirty="0" smtClean="0"/>
              <a:t>  langer</a:t>
            </a:r>
            <a:r>
              <a:rPr lang="nl-BE" dirty="0"/>
              <a:t>: </a:t>
            </a:r>
            <a:r>
              <a:rPr lang="nl-BE" i="1" dirty="0"/>
              <a:t>Die man is niet dertig jaar oud, hij is geboren in het jaar </a:t>
            </a:r>
            <a:r>
              <a:rPr lang="nl-BE" i="1" dirty="0" smtClean="0"/>
              <a:t>dertig</a:t>
            </a:r>
            <a:r>
              <a:rPr lang="nl-BE" i="1" dirty="0"/>
              <a:t>.</a:t>
            </a:r>
            <a:endParaRPr lang="nl-BE" dirty="0"/>
          </a:p>
        </p:txBody>
      </p:sp>
      <p:pic>
        <p:nvPicPr>
          <p:cNvPr id="4" name="12.3a inherente duu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10117" y="2792022"/>
            <a:ext cx="609600" cy="609600"/>
          </a:xfrm>
          <a:prstGeom prst="rect">
            <a:avLst/>
          </a:prstGeom>
        </p:spPr>
      </p:pic>
      <p:pic>
        <p:nvPicPr>
          <p:cNvPr id="5" name="12.3b prosodische duur.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706317" y="4872933"/>
            <a:ext cx="609600" cy="609600"/>
          </a:xfrm>
          <a:prstGeom prst="rect">
            <a:avLst/>
          </a:prstGeom>
        </p:spPr>
      </p:pic>
    </p:spTree>
    <p:extLst>
      <p:ext uri="{BB962C8B-B14F-4D97-AF65-F5344CB8AC3E}">
        <p14:creationId xmlns:p14="http://schemas.microsoft.com/office/powerpoint/2010/main" val="1104020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21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12: </a:t>
            </a:r>
            <a:r>
              <a:rPr lang="nl-BE" b="1" dirty="0" err="1"/>
              <a:t>Suprasegmentale</a:t>
            </a:r>
            <a:r>
              <a:rPr lang="nl-BE" b="1" dirty="0"/>
              <a:t> fonologie:  </a:t>
            </a:r>
            <a:br>
              <a:rPr lang="nl-BE" b="1" dirty="0"/>
            </a:br>
            <a:r>
              <a:rPr lang="nl-BE" b="1" dirty="0"/>
              <a:t>                          Prosodie</a:t>
            </a:r>
            <a:endParaRPr lang="nl-BE" dirty="0"/>
          </a:p>
        </p:txBody>
      </p:sp>
      <p:sp>
        <p:nvSpPr>
          <p:cNvPr id="3" name="Tijdelijke aanduiding voor inhoud 2"/>
          <p:cNvSpPr>
            <a:spLocks noGrp="1"/>
          </p:cNvSpPr>
          <p:nvPr>
            <p:ph idx="1"/>
          </p:nvPr>
        </p:nvSpPr>
        <p:spPr/>
        <p:txBody>
          <a:bodyPr/>
          <a:lstStyle/>
          <a:p>
            <a:pPr marL="0" indent="0">
              <a:buNone/>
            </a:pPr>
            <a:r>
              <a:rPr lang="nl-BE" dirty="0"/>
              <a:t>12.4 Pauze</a:t>
            </a:r>
          </a:p>
          <a:p>
            <a:r>
              <a:rPr lang="nl-BE" dirty="0" smtClean="0"/>
              <a:t>12.4a </a:t>
            </a:r>
            <a:r>
              <a:rPr lang="nl-BE" dirty="0" err="1" smtClean="0"/>
              <a:t>intraturn</a:t>
            </a:r>
            <a:r>
              <a:rPr lang="nl-BE" dirty="0" smtClean="0"/>
              <a:t> </a:t>
            </a:r>
            <a:r>
              <a:rPr lang="nl-BE" dirty="0"/>
              <a:t>pauze</a:t>
            </a:r>
          </a:p>
          <a:p>
            <a:pPr marL="0" indent="0">
              <a:buNone/>
            </a:pPr>
            <a:r>
              <a:rPr lang="nl-BE" dirty="0" smtClean="0"/>
              <a:t>  (</a:t>
            </a:r>
            <a:r>
              <a:rPr lang="nl-BE" dirty="0"/>
              <a:t>1) Lexicaal: </a:t>
            </a:r>
            <a:r>
              <a:rPr lang="nl-BE" i="1" dirty="0"/>
              <a:t>Dag en nacht moesten ze werken</a:t>
            </a:r>
            <a:endParaRPr lang="nl-BE" dirty="0"/>
          </a:p>
          <a:p>
            <a:pPr marL="0" indent="0">
              <a:buNone/>
            </a:pPr>
            <a:r>
              <a:rPr lang="nl-BE" dirty="0" smtClean="0"/>
              <a:t>  (</a:t>
            </a:r>
            <a:r>
              <a:rPr lang="nl-BE" dirty="0"/>
              <a:t>2) Zinspauze: </a:t>
            </a:r>
            <a:r>
              <a:rPr lang="nl-BE" i="1" dirty="0"/>
              <a:t>Nu eens hadden ze zin om hard te werken, dan weer om </a:t>
            </a:r>
            <a:endParaRPr lang="nl-BE" i="1" dirty="0" smtClean="0"/>
          </a:p>
          <a:p>
            <a:pPr marL="0" indent="0">
              <a:buNone/>
            </a:pPr>
            <a:r>
              <a:rPr lang="nl-BE" i="1" dirty="0"/>
              <a:t> </a:t>
            </a:r>
            <a:r>
              <a:rPr lang="nl-BE" i="1" dirty="0" smtClean="0"/>
              <a:t> heerlijk </a:t>
            </a:r>
            <a:r>
              <a:rPr lang="nl-BE" i="1" dirty="0"/>
              <a:t>van het leven te genieten.  </a:t>
            </a:r>
            <a:endParaRPr lang="nl-BE" dirty="0"/>
          </a:p>
        </p:txBody>
      </p:sp>
      <p:pic>
        <p:nvPicPr>
          <p:cNvPr id="4" name="12.4a 1 intraturn lexicaa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5449" y="2779730"/>
            <a:ext cx="609600" cy="609600"/>
          </a:xfrm>
          <a:prstGeom prst="rect">
            <a:avLst/>
          </a:prstGeom>
        </p:spPr>
      </p:pic>
      <p:pic>
        <p:nvPicPr>
          <p:cNvPr id="5" name="12.4a 2 intraturn zinspauz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096000" y="3821336"/>
            <a:ext cx="609600" cy="609600"/>
          </a:xfrm>
          <a:prstGeom prst="rect">
            <a:avLst/>
          </a:prstGeom>
        </p:spPr>
      </p:pic>
    </p:spTree>
    <p:extLst>
      <p:ext uri="{BB962C8B-B14F-4D97-AF65-F5344CB8AC3E}">
        <p14:creationId xmlns:p14="http://schemas.microsoft.com/office/powerpoint/2010/main" val="1642701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10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12: </a:t>
            </a:r>
            <a:r>
              <a:rPr lang="nl-BE" b="1" dirty="0" err="1"/>
              <a:t>Suprasegmentale</a:t>
            </a:r>
            <a:r>
              <a:rPr lang="nl-BE" b="1" dirty="0"/>
              <a:t> fonologie:  </a:t>
            </a:r>
            <a:br>
              <a:rPr lang="nl-BE" b="1" dirty="0"/>
            </a:br>
            <a:r>
              <a:rPr lang="nl-BE" b="1" dirty="0"/>
              <a:t>                          Prosodie</a:t>
            </a:r>
            <a:endParaRPr lang="nl-BE" dirty="0"/>
          </a:p>
        </p:txBody>
      </p:sp>
      <p:sp>
        <p:nvSpPr>
          <p:cNvPr id="3" name="Tijdelijke aanduiding voor inhoud 2"/>
          <p:cNvSpPr>
            <a:spLocks noGrp="1"/>
          </p:cNvSpPr>
          <p:nvPr>
            <p:ph idx="1"/>
          </p:nvPr>
        </p:nvSpPr>
        <p:spPr/>
        <p:txBody>
          <a:bodyPr/>
          <a:lstStyle/>
          <a:p>
            <a:r>
              <a:rPr lang="nl-BE" dirty="0"/>
              <a:t>12.4b </a:t>
            </a:r>
            <a:r>
              <a:rPr lang="nl-BE" dirty="0" err="1"/>
              <a:t>interturn</a:t>
            </a:r>
            <a:r>
              <a:rPr lang="nl-BE" dirty="0"/>
              <a:t> pauze</a:t>
            </a:r>
          </a:p>
          <a:p>
            <a:pPr marL="0" indent="0">
              <a:buNone/>
            </a:pPr>
            <a:r>
              <a:rPr lang="nl-BE" dirty="0" smtClean="0"/>
              <a:t>   (</a:t>
            </a:r>
            <a:r>
              <a:rPr lang="nl-BE" dirty="0"/>
              <a:t>1) spreker 1 maakt duidelijk dat hij een reactie verwacht van </a:t>
            </a:r>
            <a:endParaRPr lang="nl-BE" dirty="0" smtClean="0"/>
          </a:p>
          <a:p>
            <a:pPr marL="0" indent="0">
              <a:buNone/>
            </a:pPr>
            <a:r>
              <a:rPr lang="nl-BE" dirty="0" smtClean="0"/>
              <a:t>   spreker 2</a:t>
            </a:r>
            <a:r>
              <a:rPr lang="nl-BE" dirty="0"/>
              <a:t>: </a:t>
            </a:r>
            <a:r>
              <a:rPr lang="nl-BE" i="1" dirty="0"/>
              <a:t>Ik vraag me af wat jij ervan denkt.</a:t>
            </a:r>
            <a:endParaRPr lang="nl-BE" dirty="0"/>
          </a:p>
          <a:p>
            <a:pPr marL="0" indent="0">
              <a:buNone/>
            </a:pPr>
            <a:r>
              <a:rPr lang="nl-BE" dirty="0" smtClean="0"/>
              <a:t>   (</a:t>
            </a:r>
            <a:r>
              <a:rPr lang="nl-BE" dirty="0"/>
              <a:t>2) spreker 2 maakt duidelijk dat spreker 2 zijn verhaal mag doen: </a:t>
            </a:r>
            <a:r>
              <a:rPr lang="nl-BE" dirty="0" smtClean="0"/>
              <a:t> </a:t>
            </a:r>
          </a:p>
          <a:p>
            <a:pPr marL="0" indent="0">
              <a:buNone/>
            </a:pPr>
            <a:r>
              <a:rPr lang="nl-BE" i="1" dirty="0"/>
              <a:t> </a:t>
            </a:r>
            <a:r>
              <a:rPr lang="nl-BE" i="1" dirty="0" smtClean="0"/>
              <a:t>  Mijn weekend </a:t>
            </a:r>
            <a:r>
              <a:rPr lang="nl-BE" i="1" dirty="0"/>
              <a:t>was niet zo bijzonder interessant.</a:t>
            </a:r>
            <a:endParaRPr lang="nl-BE" dirty="0"/>
          </a:p>
          <a:p>
            <a:endParaRPr lang="nl-BE" dirty="0" smtClean="0"/>
          </a:p>
          <a:p>
            <a:endParaRPr lang="nl-BE" dirty="0"/>
          </a:p>
        </p:txBody>
      </p:sp>
      <p:pic>
        <p:nvPicPr>
          <p:cNvPr id="4" name="12.4b 1 verwacht reacti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36760" y="2768574"/>
            <a:ext cx="609600" cy="609600"/>
          </a:xfrm>
          <a:prstGeom prst="rect">
            <a:avLst/>
          </a:prstGeom>
        </p:spPr>
      </p:pic>
      <p:pic>
        <p:nvPicPr>
          <p:cNvPr id="5" name="12.4b 2 ontlokt verhaal.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173305" y="3863168"/>
            <a:ext cx="609600" cy="609600"/>
          </a:xfrm>
          <a:prstGeom prst="rect">
            <a:avLst/>
          </a:prstGeom>
        </p:spPr>
      </p:pic>
    </p:spTree>
    <p:extLst>
      <p:ext uri="{BB962C8B-B14F-4D97-AF65-F5344CB8AC3E}">
        <p14:creationId xmlns:p14="http://schemas.microsoft.com/office/powerpoint/2010/main" val="1907524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3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12: </a:t>
            </a:r>
            <a:r>
              <a:rPr lang="nl-BE" b="1" dirty="0" err="1"/>
              <a:t>Suprasegmentale</a:t>
            </a:r>
            <a:r>
              <a:rPr lang="nl-BE" b="1" dirty="0"/>
              <a:t> fonologie:  </a:t>
            </a:r>
            <a:br>
              <a:rPr lang="nl-BE" b="1" dirty="0"/>
            </a:br>
            <a:r>
              <a:rPr lang="nl-BE" b="1" dirty="0"/>
              <a:t>                          Prosodie</a:t>
            </a:r>
            <a:endParaRPr lang="nl-BE" dirty="0"/>
          </a:p>
        </p:txBody>
      </p:sp>
      <p:sp>
        <p:nvSpPr>
          <p:cNvPr id="3" name="Tijdelijke aanduiding voor inhoud 2"/>
          <p:cNvSpPr>
            <a:spLocks noGrp="1"/>
          </p:cNvSpPr>
          <p:nvPr>
            <p:ph idx="1"/>
          </p:nvPr>
        </p:nvSpPr>
        <p:spPr/>
        <p:txBody>
          <a:bodyPr/>
          <a:lstStyle/>
          <a:p>
            <a:pPr marL="0" indent="0">
              <a:buNone/>
            </a:pPr>
            <a:r>
              <a:rPr lang="nl-BE" dirty="0"/>
              <a:t>12.5 </a:t>
            </a:r>
            <a:r>
              <a:rPr lang="nl-BE" dirty="0" smtClean="0"/>
              <a:t>Tempo</a:t>
            </a:r>
            <a:endParaRPr lang="nl-BE" dirty="0"/>
          </a:p>
          <a:p>
            <a:r>
              <a:rPr lang="nl-BE" dirty="0"/>
              <a:t>12.5a </a:t>
            </a:r>
            <a:r>
              <a:rPr lang="nl-BE" dirty="0" smtClean="0"/>
              <a:t>snelheid</a:t>
            </a:r>
            <a:endParaRPr lang="nl-BE" dirty="0"/>
          </a:p>
          <a:p>
            <a:pPr marL="0" indent="0">
              <a:buNone/>
            </a:pPr>
            <a:r>
              <a:rPr lang="nl-BE" dirty="0" smtClean="0"/>
              <a:t>   (</a:t>
            </a:r>
            <a:r>
              <a:rPr lang="nl-BE" dirty="0"/>
              <a:t>1) duurwijzigingen van klanken bij snel en traag spreken: </a:t>
            </a:r>
            <a:r>
              <a:rPr lang="nl-BE" i="1" dirty="0"/>
              <a:t>Waar komt </a:t>
            </a:r>
            <a:endParaRPr lang="nl-BE" i="1" dirty="0" smtClean="0"/>
          </a:p>
          <a:p>
            <a:pPr marL="0" indent="0">
              <a:buNone/>
            </a:pPr>
            <a:r>
              <a:rPr lang="nl-BE" i="1" dirty="0"/>
              <a:t> </a:t>
            </a:r>
            <a:r>
              <a:rPr lang="nl-BE" i="1" dirty="0" smtClean="0"/>
              <a:t>  dit </a:t>
            </a:r>
            <a:r>
              <a:rPr lang="nl-BE" i="1" dirty="0"/>
              <a:t>idee vandaan</a:t>
            </a:r>
            <a:r>
              <a:rPr lang="nl-BE" i="1" dirty="0" smtClean="0"/>
              <a:t>? </a:t>
            </a:r>
            <a:endParaRPr lang="nl-BE" dirty="0"/>
          </a:p>
          <a:p>
            <a:pPr marL="0" indent="0">
              <a:buNone/>
            </a:pPr>
            <a:r>
              <a:rPr lang="nl-BE" dirty="0" smtClean="0"/>
              <a:t>   (</a:t>
            </a:r>
            <a:r>
              <a:rPr lang="nl-BE" dirty="0"/>
              <a:t>2) duurwijzigingen door pauzes: </a:t>
            </a:r>
            <a:r>
              <a:rPr lang="nl-BE" i="1" dirty="0"/>
              <a:t>Als je het goed wilt doen, moet je op </a:t>
            </a:r>
            <a:r>
              <a:rPr lang="nl-BE" i="1" dirty="0" smtClean="0"/>
              <a:t>  </a:t>
            </a:r>
          </a:p>
          <a:p>
            <a:pPr marL="0" indent="0">
              <a:buNone/>
            </a:pPr>
            <a:r>
              <a:rPr lang="nl-BE" i="1" dirty="0"/>
              <a:t> </a:t>
            </a:r>
            <a:r>
              <a:rPr lang="nl-BE" i="1" dirty="0" smtClean="0"/>
              <a:t>  drie </a:t>
            </a:r>
            <a:r>
              <a:rPr lang="nl-BE" i="1" dirty="0"/>
              <a:t>zaken letten.</a:t>
            </a:r>
            <a:endParaRPr lang="nl-BE" dirty="0"/>
          </a:p>
          <a:p>
            <a:pPr marL="0" indent="0">
              <a:buNone/>
            </a:pPr>
            <a:r>
              <a:rPr lang="nl-BE" dirty="0" smtClean="0"/>
              <a:t>   (</a:t>
            </a:r>
            <a:r>
              <a:rPr lang="nl-BE" dirty="0"/>
              <a:t>2a) duurwijzingen door meer pauzes</a:t>
            </a:r>
          </a:p>
          <a:p>
            <a:pPr marL="0" indent="0">
              <a:buNone/>
            </a:pPr>
            <a:r>
              <a:rPr lang="nl-BE" dirty="0" smtClean="0"/>
              <a:t>   (</a:t>
            </a:r>
            <a:r>
              <a:rPr lang="nl-BE" dirty="0"/>
              <a:t>2b) duurwijzingen door langere pauzes</a:t>
            </a:r>
          </a:p>
          <a:p>
            <a:pPr marL="0" indent="0">
              <a:buNone/>
            </a:pPr>
            <a:r>
              <a:rPr lang="nl-BE" dirty="0" smtClean="0"/>
              <a:t>   (</a:t>
            </a:r>
            <a:r>
              <a:rPr lang="nl-BE" dirty="0"/>
              <a:t>3) duurwijzigingen door reduceren van </a:t>
            </a:r>
            <a:r>
              <a:rPr lang="nl-BE" dirty="0" smtClean="0"/>
              <a:t>fonemen </a:t>
            </a:r>
            <a:endParaRPr lang="nl-BE" dirty="0"/>
          </a:p>
          <a:p>
            <a:endParaRPr lang="nl-BE" dirty="0"/>
          </a:p>
        </p:txBody>
      </p:sp>
      <p:pic>
        <p:nvPicPr>
          <p:cNvPr id="9" name="12.5a 1 snel traa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927894" y="3322608"/>
            <a:ext cx="609600" cy="609600"/>
          </a:xfrm>
          <a:prstGeom prst="rect">
            <a:avLst/>
          </a:prstGeom>
        </p:spPr>
      </p:pic>
      <p:pic>
        <p:nvPicPr>
          <p:cNvPr id="10" name="12.5a 2a meer pauz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00490" y="4883989"/>
            <a:ext cx="609600" cy="609600"/>
          </a:xfrm>
          <a:prstGeom prst="rect">
            <a:avLst/>
          </a:prstGeom>
        </p:spPr>
      </p:pic>
      <p:pic>
        <p:nvPicPr>
          <p:cNvPr id="11" name="12.5a 2b langere pauze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7105290" y="5384321"/>
            <a:ext cx="609600" cy="609600"/>
          </a:xfrm>
          <a:prstGeom prst="rect">
            <a:avLst/>
          </a:prstGeom>
        </p:spPr>
      </p:pic>
      <p:pic>
        <p:nvPicPr>
          <p:cNvPr id="12" name="12.5a 3 reductie fonemen">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8396378" y="5872163"/>
            <a:ext cx="609600" cy="609600"/>
          </a:xfrm>
          <a:prstGeom prst="rect">
            <a:avLst/>
          </a:prstGeom>
        </p:spPr>
      </p:pic>
    </p:spTree>
    <p:extLst>
      <p:ext uri="{BB962C8B-B14F-4D97-AF65-F5344CB8AC3E}">
        <p14:creationId xmlns:p14="http://schemas.microsoft.com/office/powerpoint/2010/main" val="2555913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14"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561"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111" fill="hold"/>
                                        <p:tgtEl>
                                          <p:spTgt spid="12"/>
                                        </p:tgtEl>
                                      </p:cBhvr>
                                    </p:cmd>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1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12: </a:t>
            </a:r>
            <a:r>
              <a:rPr lang="nl-BE" b="1" dirty="0" err="1"/>
              <a:t>Suprasegmentale</a:t>
            </a:r>
            <a:r>
              <a:rPr lang="nl-BE" b="1" dirty="0"/>
              <a:t> fonologie:  </a:t>
            </a:r>
            <a:br>
              <a:rPr lang="nl-BE" b="1" dirty="0"/>
            </a:br>
            <a:r>
              <a:rPr lang="nl-BE" b="1" dirty="0"/>
              <a:t>                          Prosodie</a:t>
            </a:r>
            <a:endParaRPr lang="nl-BE" dirty="0"/>
          </a:p>
        </p:txBody>
      </p:sp>
      <p:sp>
        <p:nvSpPr>
          <p:cNvPr id="3" name="Tijdelijke aanduiding voor inhoud 2"/>
          <p:cNvSpPr>
            <a:spLocks noGrp="1"/>
          </p:cNvSpPr>
          <p:nvPr>
            <p:ph idx="1"/>
          </p:nvPr>
        </p:nvSpPr>
        <p:spPr/>
        <p:txBody>
          <a:bodyPr/>
          <a:lstStyle/>
          <a:p>
            <a:r>
              <a:rPr lang="nl-BE" dirty="0"/>
              <a:t>12.5b </a:t>
            </a:r>
            <a:r>
              <a:rPr lang="nl-BE" dirty="0" smtClean="0"/>
              <a:t>concordantie</a:t>
            </a:r>
            <a:endParaRPr lang="nl-BE" dirty="0"/>
          </a:p>
          <a:p>
            <a:pPr marL="0" indent="0">
              <a:buNone/>
            </a:pPr>
            <a:r>
              <a:rPr lang="nl-BE" dirty="0" smtClean="0"/>
              <a:t>   (</a:t>
            </a:r>
            <a:r>
              <a:rPr lang="nl-BE" dirty="0"/>
              <a:t>1) vloeiend: </a:t>
            </a:r>
            <a:r>
              <a:rPr lang="nl-BE" i="1" dirty="0"/>
              <a:t>Willen de ouders van Merel haar afhalen bij het onthaal </a:t>
            </a:r>
            <a:endParaRPr lang="nl-BE" i="1" dirty="0" smtClean="0"/>
          </a:p>
          <a:p>
            <a:pPr marL="0" indent="0">
              <a:buNone/>
            </a:pPr>
            <a:r>
              <a:rPr lang="nl-BE" i="1" dirty="0"/>
              <a:t> </a:t>
            </a:r>
            <a:r>
              <a:rPr lang="nl-BE" i="1" dirty="0" smtClean="0"/>
              <a:t>  alstublieft</a:t>
            </a:r>
            <a:r>
              <a:rPr lang="nl-BE" i="1" dirty="0"/>
              <a:t>?</a:t>
            </a:r>
            <a:endParaRPr lang="nl-BE" dirty="0"/>
          </a:p>
          <a:p>
            <a:pPr marL="0" indent="0">
              <a:buNone/>
            </a:pPr>
            <a:r>
              <a:rPr lang="nl-BE" dirty="0" smtClean="0"/>
              <a:t>   (</a:t>
            </a:r>
            <a:r>
              <a:rPr lang="nl-BE" dirty="0"/>
              <a:t>2) abrupt: </a:t>
            </a:r>
            <a:r>
              <a:rPr lang="nl-BE" i="1" dirty="0"/>
              <a:t>Ik zal die boete nooit betalen.</a:t>
            </a:r>
            <a:endParaRPr lang="nl-BE" dirty="0"/>
          </a:p>
        </p:txBody>
      </p:sp>
      <p:pic>
        <p:nvPicPr>
          <p:cNvPr id="4" name="12.5b 1 concordantie vloeiend.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41668" y="2784895"/>
            <a:ext cx="609600" cy="609600"/>
          </a:xfrm>
          <a:prstGeom prst="rect">
            <a:avLst/>
          </a:prstGeom>
        </p:spPr>
      </p:pic>
      <p:pic>
        <p:nvPicPr>
          <p:cNvPr id="5" name="12.5b 2 concordantie abrup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147734" y="3322608"/>
            <a:ext cx="609600" cy="609600"/>
          </a:xfrm>
          <a:prstGeom prst="rect">
            <a:avLst/>
          </a:prstGeom>
        </p:spPr>
      </p:pic>
    </p:spTree>
    <p:extLst>
      <p:ext uri="{BB962C8B-B14F-4D97-AF65-F5344CB8AC3E}">
        <p14:creationId xmlns:p14="http://schemas.microsoft.com/office/powerpoint/2010/main" val="2229283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8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12: </a:t>
            </a:r>
            <a:r>
              <a:rPr lang="nl-BE" b="1" dirty="0" err="1"/>
              <a:t>Suprasegmentale</a:t>
            </a:r>
            <a:r>
              <a:rPr lang="nl-BE" b="1" dirty="0"/>
              <a:t> fonologie:  </a:t>
            </a:r>
            <a:br>
              <a:rPr lang="nl-BE" b="1" dirty="0"/>
            </a:br>
            <a:r>
              <a:rPr lang="nl-BE" b="1" dirty="0"/>
              <a:t>                          Prosodie</a:t>
            </a:r>
            <a:endParaRPr lang="nl-BE" dirty="0"/>
          </a:p>
        </p:txBody>
      </p:sp>
      <p:sp>
        <p:nvSpPr>
          <p:cNvPr id="3" name="Tijdelijke aanduiding voor inhoud 2"/>
          <p:cNvSpPr>
            <a:spLocks noGrp="1"/>
          </p:cNvSpPr>
          <p:nvPr>
            <p:ph idx="1"/>
          </p:nvPr>
        </p:nvSpPr>
        <p:spPr/>
        <p:txBody>
          <a:bodyPr/>
          <a:lstStyle/>
          <a:p>
            <a:r>
              <a:rPr lang="nl-BE" dirty="0"/>
              <a:t>12.5c </a:t>
            </a:r>
            <a:r>
              <a:rPr lang="nl-BE" dirty="0" smtClean="0"/>
              <a:t>frasering</a:t>
            </a:r>
            <a:r>
              <a:rPr lang="nl-BE" dirty="0"/>
              <a:t>: </a:t>
            </a:r>
            <a:r>
              <a:rPr lang="nl-BE" i="1" dirty="0"/>
              <a:t>De Mosselpot is een kunstwerk. Het is gemaakt door Marcel </a:t>
            </a:r>
            <a:r>
              <a:rPr lang="nl-BE" i="1" dirty="0" err="1"/>
              <a:t>Broodthaers</a:t>
            </a:r>
            <a:r>
              <a:rPr lang="nl-BE" i="1" dirty="0"/>
              <a:t>.</a:t>
            </a:r>
            <a:endParaRPr lang="nl-BE" dirty="0"/>
          </a:p>
          <a:p>
            <a:pPr marL="0" indent="0">
              <a:buNone/>
            </a:pPr>
            <a:r>
              <a:rPr lang="nl-BE" dirty="0" smtClean="0"/>
              <a:t>   (</a:t>
            </a:r>
            <a:r>
              <a:rPr lang="nl-BE" dirty="0"/>
              <a:t>1) door een dalende terminale contour </a:t>
            </a:r>
          </a:p>
          <a:p>
            <a:pPr marL="0" indent="0">
              <a:buNone/>
            </a:pPr>
            <a:r>
              <a:rPr lang="nl-BE" dirty="0" smtClean="0"/>
              <a:t>   (</a:t>
            </a:r>
            <a:r>
              <a:rPr lang="nl-BE" dirty="0"/>
              <a:t>2) door pauzering na het einde van de zin</a:t>
            </a:r>
          </a:p>
          <a:p>
            <a:pPr marL="0" indent="0">
              <a:buNone/>
            </a:pPr>
            <a:r>
              <a:rPr lang="nl-BE" dirty="0" smtClean="0"/>
              <a:t>   (</a:t>
            </a:r>
            <a:r>
              <a:rPr lang="nl-BE" dirty="0"/>
              <a:t>3) door hervatten van een bepaalde toonhoogte bij het begin van de </a:t>
            </a:r>
            <a:r>
              <a:rPr lang="nl-BE" dirty="0" smtClean="0"/>
              <a:t> </a:t>
            </a:r>
          </a:p>
          <a:p>
            <a:pPr marL="0" indent="0">
              <a:buNone/>
            </a:pPr>
            <a:r>
              <a:rPr lang="nl-BE" dirty="0"/>
              <a:t> </a:t>
            </a:r>
            <a:r>
              <a:rPr lang="nl-BE" dirty="0" smtClean="0"/>
              <a:t>  zin</a:t>
            </a:r>
            <a:endParaRPr lang="nl-BE" dirty="0"/>
          </a:p>
          <a:p>
            <a:endParaRPr lang="nl-BE" dirty="0"/>
          </a:p>
        </p:txBody>
      </p:sp>
      <p:pic>
        <p:nvPicPr>
          <p:cNvPr id="4" name="12.5c 1 dalend terminaa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60653" y="2660560"/>
            <a:ext cx="609600" cy="609600"/>
          </a:xfrm>
          <a:prstGeom prst="rect">
            <a:avLst/>
          </a:prstGeom>
        </p:spPr>
      </p:pic>
      <p:pic>
        <p:nvPicPr>
          <p:cNvPr id="5" name="12.5c 2 pauze na zin.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555605" y="3184688"/>
            <a:ext cx="609600" cy="609600"/>
          </a:xfrm>
          <a:prstGeom prst="rect">
            <a:avLst/>
          </a:prstGeom>
        </p:spPr>
      </p:pic>
      <p:pic>
        <p:nvPicPr>
          <p:cNvPr id="6" name="12.5c 3 hervatten toonhoogte.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759748" y="4228260"/>
            <a:ext cx="609600" cy="609600"/>
          </a:xfrm>
          <a:prstGeom prst="rect">
            <a:avLst/>
          </a:prstGeom>
        </p:spPr>
      </p:pic>
    </p:spTree>
    <p:extLst>
      <p:ext uri="{BB962C8B-B14F-4D97-AF65-F5344CB8AC3E}">
        <p14:creationId xmlns:p14="http://schemas.microsoft.com/office/powerpoint/2010/main" val="2098262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3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696"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12: </a:t>
            </a:r>
            <a:r>
              <a:rPr lang="nl-BE" b="1" dirty="0" err="1"/>
              <a:t>Suprasegmentale</a:t>
            </a:r>
            <a:r>
              <a:rPr lang="nl-BE" b="1" dirty="0"/>
              <a:t> fonologie:  </a:t>
            </a:r>
            <a:br>
              <a:rPr lang="nl-BE" b="1" dirty="0"/>
            </a:br>
            <a:r>
              <a:rPr lang="nl-BE" b="1" dirty="0"/>
              <a:t>                          Prosodie</a:t>
            </a:r>
            <a:endParaRPr lang="nl-BE" dirty="0"/>
          </a:p>
        </p:txBody>
      </p:sp>
      <p:sp>
        <p:nvSpPr>
          <p:cNvPr id="3" name="Tijdelijke aanduiding voor inhoud 2"/>
          <p:cNvSpPr>
            <a:spLocks noGrp="1"/>
          </p:cNvSpPr>
          <p:nvPr>
            <p:ph idx="1"/>
          </p:nvPr>
        </p:nvSpPr>
        <p:spPr/>
        <p:txBody>
          <a:bodyPr/>
          <a:lstStyle/>
          <a:p>
            <a:pPr marL="0" indent="0">
              <a:buNone/>
            </a:pPr>
            <a:r>
              <a:rPr lang="nl-BE" dirty="0"/>
              <a:t>12.6 </a:t>
            </a:r>
            <a:r>
              <a:rPr lang="nl-BE" dirty="0" smtClean="0"/>
              <a:t>Intonatie</a:t>
            </a:r>
          </a:p>
          <a:p>
            <a:endParaRPr lang="nl-BE" dirty="0"/>
          </a:p>
          <a:p>
            <a:r>
              <a:rPr lang="nl-BE" dirty="0" smtClean="0"/>
              <a:t>12.6a </a:t>
            </a:r>
            <a:r>
              <a:rPr lang="nl-BE" dirty="0"/>
              <a:t>interne intonatie: </a:t>
            </a:r>
            <a:r>
              <a:rPr lang="nl-BE" i="1" dirty="0"/>
              <a:t>wachtzaalliteratuur, donderpreken, evenementenorganisatie</a:t>
            </a:r>
            <a:endParaRPr lang="nl-BE" dirty="0"/>
          </a:p>
          <a:p>
            <a:r>
              <a:rPr lang="nl-BE" dirty="0" smtClean="0"/>
              <a:t>12.6b externe </a:t>
            </a:r>
            <a:r>
              <a:rPr lang="nl-BE" dirty="0"/>
              <a:t>intonatie</a:t>
            </a:r>
          </a:p>
          <a:p>
            <a:pPr marL="0" indent="0">
              <a:buNone/>
            </a:pPr>
            <a:r>
              <a:rPr lang="nl-BE" dirty="0" smtClean="0"/>
              <a:t>   (</a:t>
            </a:r>
            <a:r>
              <a:rPr lang="nl-BE" dirty="0"/>
              <a:t>1) verbindend motto: </a:t>
            </a:r>
            <a:r>
              <a:rPr lang="nl-BE" i="1" dirty="0"/>
              <a:t>Rood, blauw, paars, groen, geel, mijn buil </a:t>
            </a:r>
            <a:r>
              <a:rPr lang="nl-BE" i="1" dirty="0" smtClean="0"/>
              <a:t> </a:t>
            </a:r>
          </a:p>
          <a:p>
            <a:pPr marL="0" indent="0">
              <a:buNone/>
            </a:pPr>
            <a:r>
              <a:rPr lang="nl-BE" i="1" dirty="0"/>
              <a:t> </a:t>
            </a:r>
            <a:r>
              <a:rPr lang="nl-BE" i="1" dirty="0" smtClean="0"/>
              <a:t>  kreeg </a:t>
            </a:r>
            <a:r>
              <a:rPr lang="nl-BE" i="1" dirty="0"/>
              <a:t>alle kleuren van de regenboog.</a:t>
            </a:r>
            <a:endParaRPr lang="nl-BE" dirty="0"/>
          </a:p>
          <a:p>
            <a:pPr marL="0" indent="0">
              <a:buNone/>
            </a:pPr>
            <a:r>
              <a:rPr lang="nl-BE" dirty="0" smtClean="0"/>
              <a:t>   (</a:t>
            </a:r>
            <a:r>
              <a:rPr lang="nl-BE" dirty="0"/>
              <a:t>2) hoogte-overeenkomst: </a:t>
            </a:r>
            <a:r>
              <a:rPr lang="nl-BE" i="1" dirty="0"/>
              <a:t>Ik heb zin in een ijsje, maar ook in een koek </a:t>
            </a:r>
            <a:endParaRPr lang="nl-BE" i="1" dirty="0" smtClean="0"/>
          </a:p>
          <a:p>
            <a:pPr marL="0" indent="0">
              <a:buNone/>
            </a:pPr>
            <a:r>
              <a:rPr lang="nl-BE" i="1" dirty="0"/>
              <a:t> </a:t>
            </a:r>
            <a:r>
              <a:rPr lang="nl-BE" i="1" dirty="0" smtClean="0"/>
              <a:t>  of </a:t>
            </a:r>
            <a:r>
              <a:rPr lang="nl-BE" i="1" dirty="0"/>
              <a:t>een stuk chocolade. Niet in een stuk fruit.</a:t>
            </a:r>
            <a:endParaRPr lang="nl-BE" dirty="0"/>
          </a:p>
          <a:p>
            <a:endParaRPr lang="nl-BE" dirty="0"/>
          </a:p>
        </p:txBody>
      </p:sp>
      <p:pic>
        <p:nvPicPr>
          <p:cNvPr id="4" name="12.6a interne intonati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75578" y="3204693"/>
            <a:ext cx="609600" cy="609600"/>
          </a:xfrm>
          <a:prstGeom prst="rect">
            <a:avLst/>
          </a:prstGeom>
        </p:spPr>
      </p:pic>
      <p:pic>
        <p:nvPicPr>
          <p:cNvPr id="5" name="12.6b 1 verbindend motto.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615204" y="4713162"/>
            <a:ext cx="609600" cy="609600"/>
          </a:xfrm>
          <a:prstGeom prst="rect">
            <a:avLst/>
          </a:prstGeom>
        </p:spPr>
      </p:pic>
      <p:pic>
        <p:nvPicPr>
          <p:cNvPr id="6" name="12.6b 2 hoogte overeenkomst.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7580878" y="5702300"/>
            <a:ext cx="609600" cy="609600"/>
          </a:xfrm>
          <a:prstGeom prst="rect">
            <a:avLst/>
          </a:prstGeom>
        </p:spPr>
      </p:pic>
    </p:spTree>
    <p:extLst>
      <p:ext uri="{BB962C8B-B14F-4D97-AF65-F5344CB8AC3E}">
        <p14:creationId xmlns:p14="http://schemas.microsoft.com/office/powerpoint/2010/main" val="2820896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2" fill="hold"/>
                                        <p:tgtEl>
                                          <p:spTgt spid="4"/>
                                        </p:tgtEl>
                                      </p:cBhvr>
                                    </p:cmd>
                                  </p:childTnLst>
                                </p:cTn>
                              </p:par>
                            </p:childTnLst>
                          </p:cTn>
                        </p:par>
                      </p:childTnLst>
                    </p:cTn>
                  </p:par>
                </p:childTnLst>
              </p:cTn>
              <p:nextCondLst>
                <p:cond evt="onClick" delay="0">
                  <p:tgtEl>
                    <p:spTgt spid="4"/>
                  </p:tgtEl>
                </p:cond>
              </p:nextCondLst>
            </p:seq>
            <p:audio>
              <p:cMediaNode vol="80000" mute="1">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5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905"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ltLang="nl-BE" b="1" dirty="0"/>
              <a:t>Hoofdstuk 2: Basisbegrippen Fonetiek</a:t>
            </a:r>
            <a:endParaRPr lang="nl-BE" dirty="0"/>
          </a:p>
        </p:txBody>
      </p:sp>
      <p:sp>
        <p:nvSpPr>
          <p:cNvPr id="3" name="Tijdelijke aanduiding voor inhoud 2"/>
          <p:cNvSpPr>
            <a:spLocks noGrp="1"/>
          </p:cNvSpPr>
          <p:nvPr>
            <p:ph idx="1"/>
          </p:nvPr>
        </p:nvSpPr>
        <p:spPr/>
        <p:txBody>
          <a:bodyPr/>
          <a:lstStyle/>
          <a:p>
            <a:pPr marL="0" indent="0">
              <a:buNone/>
            </a:pPr>
            <a:r>
              <a:rPr lang="nl-BE" dirty="0"/>
              <a:t>2.3 sampling </a:t>
            </a:r>
            <a:r>
              <a:rPr lang="nl-BE" dirty="0" err="1" smtClean="0"/>
              <a:t>rate</a:t>
            </a:r>
            <a:endParaRPr lang="nl-BE" dirty="0"/>
          </a:p>
          <a:p>
            <a:pPr marL="0" indent="0">
              <a:buNone/>
            </a:pPr>
            <a:endParaRPr lang="nl-BE" dirty="0"/>
          </a:p>
          <a:p>
            <a:r>
              <a:rPr lang="nl-BE" dirty="0" smtClean="0"/>
              <a:t>2.3a streepje </a:t>
            </a:r>
            <a:r>
              <a:rPr lang="nl-BE" dirty="0"/>
              <a:t>muziek met een goede sampling </a:t>
            </a:r>
            <a:r>
              <a:rPr lang="nl-BE" dirty="0" err="1"/>
              <a:t>rate</a:t>
            </a:r>
            <a:r>
              <a:rPr lang="nl-BE" dirty="0"/>
              <a:t> (44,1kHz</a:t>
            </a:r>
            <a:r>
              <a:rPr lang="nl-BE" dirty="0" smtClean="0"/>
              <a:t>) </a:t>
            </a:r>
            <a:endParaRPr lang="nl-BE" dirty="0"/>
          </a:p>
          <a:p>
            <a:r>
              <a:rPr lang="nl-BE" dirty="0"/>
              <a:t>2.3b </a:t>
            </a:r>
            <a:r>
              <a:rPr lang="nl-BE" dirty="0" smtClean="0"/>
              <a:t>zelfde </a:t>
            </a:r>
            <a:r>
              <a:rPr lang="nl-BE" dirty="0"/>
              <a:t>streepje muziek als in 2.3a met een te lage sampling </a:t>
            </a:r>
            <a:r>
              <a:rPr lang="nl-BE" dirty="0" err="1"/>
              <a:t>rate</a:t>
            </a:r>
            <a:r>
              <a:rPr lang="nl-BE" dirty="0"/>
              <a:t> </a:t>
            </a:r>
            <a:r>
              <a:rPr lang="nl-BE" dirty="0" smtClean="0"/>
              <a:t>   </a:t>
            </a:r>
          </a:p>
          <a:p>
            <a:pPr marL="0" indent="0">
              <a:buNone/>
            </a:pPr>
            <a:r>
              <a:rPr lang="nl-BE" dirty="0"/>
              <a:t> </a:t>
            </a:r>
            <a:r>
              <a:rPr lang="nl-BE" dirty="0" smtClean="0"/>
              <a:t>           (</a:t>
            </a:r>
            <a:r>
              <a:rPr lang="nl-BE" dirty="0"/>
              <a:t>4,41 kHz). Let op de vervorming.</a:t>
            </a:r>
          </a:p>
          <a:p>
            <a:endParaRPr lang="nl-BE" dirty="0"/>
          </a:p>
        </p:txBody>
      </p:sp>
      <p:pic>
        <p:nvPicPr>
          <p:cNvPr id="4" name="2.3a goede sampling ra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52649" y="2813649"/>
            <a:ext cx="609600" cy="609600"/>
          </a:xfrm>
          <a:prstGeom prst="rect">
            <a:avLst/>
          </a:prstGeom>
        </p:spPr>
      </p:pic>
      <p:pic>
        <p:nvPicPr>
          <p:cNvPr id="5" name="2.3b lage sampling rat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878129" y="3834517"/>
            <a:ext cx="609600" cy="609600"/>
          </a:xfrm>
          <a:prstGeom prst="rect">
            <a:avLst/>
          </a:prstGeom>
        </p:spPr>
      </p:pic>
    </p:spTree>
    <p:extLst>
      <p:ext uri="{BB962C8B-B14F-4D97-AF65-F5344CB8AC3E}">
        <p14:creationId xmlns:p14="http://schemas.microsoft.com/office/powerpoint/2010/main" val="461261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60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12: </a:t>
            </a:r>
            <a:r>
              <a:rPr lang="nl-BE" b="1" dirty="0" err="1"/>
              <a:t>Suprasegmentale</a:t>
            </a:r>
            <a:r>
              <a:rPr lang="nl-BE" b="1" dirty="0"/>
              <a:t> fonologie:  </a:t>
            </a:r>
            <a:br>
              <a:rPr lang="nl-BE" b="1" dirty="0"/>
            </a:br>
            <a:r>
              <a:rPr lang="nl-BE" b="1" dirty="0"/>
              <a:t>                          Prosodie</a:t>
            </a:r>
            <a:endParaRPr lang="nl-BE" dirty="0"/>
          </a:p>
        </p:txBody>
      </p:sp>
      <p:sp>
        <p:nvSpPr>
          <p:cNvPr id="3" name="Tijdelijke aanduiding voor inhoud 2"/>
          <p:cNvSpPr>
            <a:spLocks noGrp="1"/>
          </p:cNvSpPr>
          <p:nvPr>
            <p:ph idx="1"/>
          </p:nvPr>
        </p:nvSpPr>
        <p:spPr/>
        <p:txBody>
          <a:bodyPr/>
          <a:lstStyle/>
          <a:p>
            <a:pPr marL="0" indent="0">
              <a:buNone/>
            </a:pPr>
            <a:r>
              <a:rPr lang="nl-BE" dirty="0"/>
              <a:t>12.7 </a:t>
            </a:r>
            <a:r>
              <a:rPr lang="nl-BE" dirty="0" smtClean="0"/>
              <a:t>Klemtoon</a:t>
            </a:r>
          </a:p>
          <a:p>
            <a:pPr marL="0" indent="0">
              <a:buNone/>
            </a:pPr>
            <a:endParaRPr lang="nl-BE" dirty="0"/>
          </a:p>
          <a:p>
            <a:r>
              <a:rPr lang="nl-BE" dirty="0"/>
              <a:t>12.7a </a:t>
            </a:r>
            <a:r>
              <a:rPr lang="nl-BE" dirty="0" smtClean="0"/>
              <a:t>woordklemtoon</a:t>
            </a:r>
            <a:endParaRPr lang="nl-BE" dirty="0"/>
          </a:p>
          <a:p>
            <a:pPr marL="0" indent="0">
              <a:buNone/>
            </a:pPr>
            <a:r>
              <a:rPr lang="nl-BE" dirty="0" smtClean="0"/>
              <a:t>   (</a:t>
            </a:r>
            <a:r>
              <a:rPr lang="nl-BE" dirty="0"/>
              <a:t>1) één hoofdklemtoon: </a:t>
            </a:r>
            <a:r>
              <a:rPr lang="nl-BE" i="1" dirty="0"/>
              <a:t>kringloopwinkel, winteropvang, </a:t>
            </a:r>
            <a:r>
              <a:rPr lang="nl-BE" i="1" dirty="0" smtClean="0"/>
              <a:t> </a:t>
            </a:r>
          </a:p>
          <a:p>
            <a:pPr marL="0" indent="0">
              <a:buNone/>
            </a:pPr>
            <a:r>
              <a:rPr lang="nl-BE" i="1" dirty="0"/>
              <a:t> </a:t>
            </a:r>
            <a:r>
              <a:rPr lang="nl-BE" i="1" dirty="0" smtClean="0"/>
              <a:t>  zachtmoedigheid</a:t>
            </a:r>
            <a:endParaRPr lang="nl-BE" dirty="0"/>
          </a:p>
          <a:p>
            <a:pPr marL="0" indent="0">
              <a:buNone/>
            </a:pPr>
            <a:r>
              <a:rPr lang="nl-BE" dirty="0" smtClean="0"/>
              <a:t>   (</a:t>
            </a:r>
            <a:r>
              <a:rPr lang="nl-BE" dirty="0"/>
              <a:t>2) beklemtoonde en onbeklemtoonde vorm: </a:t>
            </a:r>
            <a:r>
              <a:rPr lang="nl-BE" i="1" dirty="0"/>
              <a:t>Mijn moeder noemen </a:t>
            </a:r>
            <a:endParaRPr lang="nl-BE" i="1" dirty="0" smtClean="0"/>
          </a:p>
          <a:p>
            <a:pPr marL="0" indent="0">
              <a:buNone/>
            </a:pPr>
            <a:r>
              <a:rPr lang="nl-BE" i="1" dirty="0"/>
              <a:t> </a:t>
            </a:r>
            <a:r>
              <a:rPr lang="nl-BE" i="1" dirty="0" smtClean="0"/>
              <a:t>  m’n </a:t>
            </a:r>
            <a:r>
              <a:rPr lang="nl-BE" i="1" dirty="0"/>
              <a:t>kinderen oma, zijn moeder noemen ze grootmoe.</a:t>
            </a:r>
            <a:endParaRPr lang="nl-BE" dirty="0"/>
          </a:p>
          <a:p>
            <a:pPr marL="0" indent="0">
              <a:buNone/>
            </a:pPr>
            <a:r>
              <a:rPr lang="nl-BE" dirty="0" smtClean="0"/>
              <a:t>   12.7b zinsklemtoon</a:t>
            </a:r>
            <a:r>
              <a:rPr lang="nl-BE" dirty="0"/>
              <a:t>: </a:t>
            </a:r>
            <a:r>
              <a:rPr lang="nl-BE" i="1" dirty="0"/>
              <a:t>Zonder jou zou ik het einde niet gehaald hebben.</a:t>
            </a:r>
            <a:endParaRPr lang="nl-BE" dirty="0"/>
          </a:p>
          <a:p>
            <a:endParaRPr lang="nl-BE" dirty="0"/>
          </a:p>
        </p:txBody>
      </p:sp>
      <p:pic>
        <p:nvPicPr>
          <p:cNvPr id="4" name="12.7a 1 +®+®n hoofdklemtoo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764964" y="3846389"/>
            <a:ext cx="609600" cy="609600"/>
          </a:xfrm>
          <a:prstGeom prst="rect">
            <a:avLst/>
          </a:prstGeom>
        </p:spPr>
      </p:pic>
      <p:pic>
        <p:nvPicPr>
          <p:cNvPr id="5" name="12.7a 2 beklemtoond onbeklemtoond.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959645" y="4829800"/>
            <a:ext cx="609600" cy="609600"/>
          </a:xfrm>
          <a:prstGeom prst="rect">
            <a:avLst/>
          </a:prstGeom>
        </p:spPr>
      </p:pic>
      <p:pic>
        <p:nvPicPr>
          <p:cNvPr id="6" name="12.7b zinsklemtoon.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1204580" y="5310449"/>
            <a:ext cx="609600" cy="609600"/>
          </a:xfrm>
          <a:prstGeom prst="rect">
            <a:avLst/>
          </a:prstGeom>
        </p:spPr>
      </p:pic>
    </p:spTree>
    <p:extLst>
      <p:ext uri="{BB962C8B-B14F-4D97-AF65-F5344CB8AC3E}">
        <p14:creationId xmlns:p14="http://schemas.microsoft.com/office/powerpoint/2010/main" val="81687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66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749"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12: </a:t>
            </a:r>
            <a:r>
              <a:rPr lang="nl-BE" b="1" dirty="0" err="1"/>
              <a:t>Suprasegmentale</a:t>
            </a:r>
            <a:r>
              <a:rPr lang="nl-BE" b="1" dirty="0"/>
              <a:t> fonologie:  </a:t>
            </a:r>
            <a:br>
              <a:rPr lang="nl-BE" b="1" dirty="0"/>
            </a:br>
            <a:r>
              <a:rPr lang="nl-BE" b="1" dirty="0"/>
              <a:t>                          Prosodie</a:t>
            </a:r>
            <a:endParaRPr lang="nl-BE" dirty="0"/>
          </a:p>
        </p:txBody>
      </p:sp>
      <p:sp>
        <p:nvSpPr>
          <p:cNvPr id="3" name="Tijdelijke aanduiding voor inhoud 2"/>
          <p:cNvSpPr>
            <a:spLocks noGrp="1"/>
          </p:cNvSpPr>
          <p:nvPr>
            <p:ph idx="1"/>
          </p:nvPr>
        </p:nvSpPr>
        <p:spPr/>
        <p:txBody>
          <a:bodyPr/>
          <a:lstStyle/>
          <a:p>
            <a:r>
              <a:rPr lang="nl-BE" dirty="0"/>
              <a:t>12.7c </a:t>
            </a:r>
            <a:r>
              <a:rPr lang="nl-BE" dirty="0" smtClean="0"/>
              <a:t>emfatische </a:t>
            </a:r>
            <a:r>
              <a:rPr lang="nl-BE" dirty="0"/>
              <a:t>klemtoon</a:t>
            </a:r>
          </a:p>
          <a:p>
            <a:pPr marL="0" indent="0">
              <a:buNone/>
            </a:pPr>
            <a:r>
              <a:rPr lang="nl-BE" dirty="0" smtClean="0"/>
              <a:t>   (</a:t>
            </a:r>
            <a:r>
              <a:rPr lang="nl-BE" dirty="0"/>
              <a:t>1) contrast door woordklemtonen: </a:t>
            </a:r>
            <a:r>
              <a:rPr lang="nl-BE" i="1" dirty="0"/>
              <a:t>Hij voelt zich geen toerist, maar </a:t>
            </a:r>
            <a:endParaRPr lang="nl-BE" i="1" dirty="0" smtClean="0"/>
          </a:p>
          <a:p>
            <a:pPr marL="0" indent="0">
              <a:buNone/>
            </a:pPr>
            <a:r>
              <a:rPr lang="nl-BE" i="1" dirty="0"/>
              <a:t> </a:t>
            </a:r>
            <a:r>
              <a:rPr lang="nl-BE" i="1" dirty="0" smtClean="0"/>
              <a:t>  een </a:t>
            </a:r>
            <a:r>
              <a:rPr lang="nl-BE" i="1" dirty="0"/>
              <a:t>reiziger.</a:t>
            </a:r>
          </a:p>
          <a:p>
            <a:pPr marL="0" indent="0">
              <a:buNone/>
            </a:pPr>
            <a:r>
              <a:rPr lang="nl-BE" dirty="0" smtClean="0"/>
              <a:t>   (</a:t>
            </a:r>
            <a:r>
              <a:rPr lang="nl-BE" dirty="0"/>
              <a:t>2) op andere syllaben dan woordklemtoon: </a:t>
            </a:r>
            <a:r>
              <a:rPr lang="nl-BE" i="1" dirty="0"/>
              <a:t>Het meervoud van hemd </a:t>
            </a:r>
            <a:endParaRPr lang="nl-BE" i="1" dirty="0" smtClean="0"/>
          </a:p>
          <a:p>
            <a:pPr marL="0" indent="0">
              <a:buNone/>
            </a:pPr>
            <a:r>
              <a:rPr lang="nl-BE" i="1" dirty="0"/>
              <a:t> </a:t>
            </a:r>
            <a:r>
              <a:rPr lang="nl-BE" i="1" dirty="0" smtClean="0"/>
              <a:t>  is </a:t>
            </a:r>
            <a:r>
              <a:rPr lang="nl-BE" i="1" dirty="0"/>
              <a:t>niet </a:t>
            </a:r>
            <a:r>
              <a:rPr lang="nl-BE" i="1" dirty="0" err="1"/>
              <a:t>hemdes</a:t>
            </a:r>
            <a:r>
              <a:rPr lang="nl-BE" i="1" dirty="0"/>
              <a:t>, maar hemden.</a:t>
            </a:r>
            <a:endParaRPr lang="nl-BE" dirty="0"/>
          </a:p>
          <a:p>
            <a:endParaRPr lang="nl-BE" dirty="0"/>
          </a:p>
        </p:txBody>
      </p:sp>
      <p:pic>
        <p:nvPicPr>
          <p:cNvPr id="4" name="12.7c 1 contrast door woordklemtoo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61000" y="2785704"/>
            <a:ext cx="609600" cy="609600"/>
          </a:xfrm>
          <a:prstGeom prst="rect">
            <a:avLst/>
          </a:prstGeom>
        </p:spPr>
      </p:pic>
      <p:pic>
        <p:nvPicPr>
          <p:cNvPr id="5" name="12.7c 2 ander dan woordklemtoon.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645401" y="3786369"/>
            <a:ext cx="609600" cy="609600"/>
          </a:xfrm>
          <a:prstGeom prst="rect">
            <a:avLst/>
          </a:prstGeom>
        </p:spPr>
      </p:pic>
    </p:spTree>
    <p:extLst>
      <p:ext uri="{BB962C8B-B14F-4D97-AF65-F5344CB8AC3E}">
        <p14:creationId xmlns:p14="http://schemas.microsoft.com/office/powerpoint/2010/main" val="1044374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1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12: </a:t>
            </a:r>
            <a:r>
              <a:rPr lang="nl-BE" b="1" dirty="0" err="1"/>
              <a:t>Suprasegmentale</a:t>
            </a:r>
            <a:r>
              <a:rPr lang="nl-BE" b="1" dirty="0"/>
              <a:t> fonologie:  </a:t>
            </a:r>
            <a:br>
              <a:rPr lang="nl-BE" b="1" dirty="0"/>
            </a:br>
            <a:r>
              <a:rPr lang="nl-BE" b="1" dirty="0"/>
              <a:t>                          Prosodie</a:t>
            </a:r>
            <a:endParaRPr lang="nl-BE" dirty="0"/>
          </a:p>
        </p:txBody>
      </p:sp>
      <p:sp>
        <p:nvSpPr>
          <p:cNvPr id="3" name="Tijdelijke aanduiding voor inhoud 2"/>
          <p:cNvSpPr>
            <a:spLocks noGrp="1"/>
          </p:cNvSpPr>
          <p:nvPr>
            <p:ph idx="1"/>
          </p:nvPr>
        </p:nvSpPr>
        <p:spPr/>
        <p:txBody>
          <a:bodyPr/>
          <a:lstStyle/>
          <a:p>
            <a:pPr marL="0" indent="0">
              <a:buNone/>
            </a:pPr>
            <a:r>
              <a:rPr lang="nl-BE" dirty="0"/>
              <a:t>12.8 </a:t>
            </a:r>
            <a:r>
              <a:rPr lang="nl-BE" dirty="0" smtClean="0"/>
              <a:t>Ritme</a:t>
            </a:r>
          </a:p>
          <a:p>
            <a:pPr marL="0" indent="0">
              <a:buNone/>
            </a:pPr>
            <a:endParaRPr lang="nl-BE" dirty="0"/>
          </a:p>
          <a:p>
            <a:r>
              <a:rPr lang="nl-BE" dirty="0"/>
              <a:t>12.8a </a:t>
            </a:r>
            <a:r>
              <a:rPr lang="nl-BE" dirty="0" smtClean="0"/>
              <a:t>klemtoonopeenvolging</a:t>
            </a:r>
            <a:r>
              <a:rPr lang="nl-BE" dirty="0"/>
              <a:t>: </a:t>
            </a:r>
            <a:r>
              <a:rPr lang="nl-BE" i="1" dirty="0"/>
              <a:t>Roodkapje was een klein meisje dat altijd een rood kapje droeg. Ze woonde samen met haar oma aan de rand van het grote bos. Daar bakten ze samen elke week heerlijke koekjes. </a:t>
            </a:r>
            <a:endParaRPr lang="nl-BE" dirty="0"/>
          </a:p>
          <a:p>
            <a:endParaRPr lang="nl-BE" dirty="0"/>
          </a:p>
        </p:txBody>
      </p:sp>
      <p:pic>
        <p:nvPicPr>
          <p:cNvPr id="4" name="12.8a klemtoonopeenvolg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07088" y="3978110"/>
            <a:ext cx="609600" cy="609600"/>
          </a:xfrm>
          <a:prstGeom prst="rect">
            <a:avLst/>
          </a:prstGeom>
        </p:spPr>
      </p:pic>
    </p:spTree>
    <p:extLst>
      <p:ext uri="{BB962C8B-B14F-4D97-AF65-F5344CB8AC3E}">
        <p14:creationId xmlns:p14="http://schemas.microsoft.com/office/powerpoint/2010/main" val="3295372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12: </a:t>
            </a:r>
            <a:r>
              <a:rPr lang="nl-BE" b="1" dirty="0" err="1"/>
              <a:t>Suprasegmentale</a:t>
            </a:r>
            <a:r>
              <a:rPr lang="nl-BE" b="1" dirty="0"/>
              <a:t> fonologie:  </a:t>
            </a:r>
            <a:br>
              <a:rPr lang="nl-BE" b="1" dirty="0"/>
            </a:br>
            <a:r>
              <a:rPr lang="nl-BE" b="1" dirty="0"/>
              <a:t>                          Prosodie</a:t>
            </a:r>
            <a:endParaRPr lang="nl-BE" dirty="0"/>
          </a:p>
        </p:txBody>
      </p:sp>
      <p:sp>
        <p:nvSpPr>
          <p:cNvPr id="3" name="Tijdelijke aanduiding voor inhoud 2"/>
          <p:cNvSpPr>
            <a:spLocks noGrp="1"/>
          </p:cNvSpPr>
          <p:nvPr>
            <p:ph idx="1"/>
          </p:nvPr>
        </p:nvSpPr>
        <p:spPr/>
        <p:txBody>
          <a:bodyPr/>
          <a:lstStyle/>
          <a:p>
            <a:r>
              <a:rPr lang="nl-BE" dirty="0" smtClean="0"/>
              <a:t>12.8b veranderingen</a:t>
            </a:r>
            <a:r>
              <a:rPr lang="nl-BE" dirty="0"/>
              <a:t>: </a:t>
            </a:r>
            <a:r>
              <a:rPr lang="nl-BE" i="1" dirty="0"/>
              <a:t>Hij heeft eerst filosofie gestudeerd, met een jaartje studie in het buitenland, volgde dan de lerarenopleiding, liep schitterende stages, was dan wel enkele maanden op wereldreis, maar combineerde daarna een prima job met een opleiding tot manager, werd communicatieverantwoordelijke van zijn firma, scoorde keer op keer bij bevorderingen, stond aan het hoofd van zijn beroepsvereniging… en nu heeft hij een </a:t>
            </a:r>
            <a:r>
              <a:rPr lang="nl-BE" i="1" dirty="0" err="1"/>
              <a:t>burnout</a:t>
            </a:r>
            <a:r>
              <a:rPr lang="nl-BE" i="1" dirty="0"/>
              <a:t>.</a:t>
            </a:r>
            <a:endParaRPr lang="nl-BE" dirty="0"/>
          </a:p>
        </p:txBody>
      </p:sp>
      <p:pic>
        <p:nvPicPr>
          <p:cNvPr id="4" name="12.8b ritmeverandering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66975" y="4077237"/>
            <a:ext cx="609600" cy="609600"/>
          </a:xfrm>
          <a:prstGeom prst="rect">
            <a:avLst/>
          </a:prstGeom>
        </p:spPr>
      </p:pic>
    </p:spTree>
    <p:extLst>
      <p:ext uri="{BB962C8B-B14F-4D97-AF65-F5344CB8AC3E}">
        <p14:creationId xmlns:p14="http://schemas.microsoft.com/office/powerpoint/2010/main" val="2200002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Hoofdstuk 12: </a:t>
            </a:r>
            <a:r>
              <a:rPr lang="nl-BE" b="1" dirty="0" err="1"/>
              <a:t>Suprasegmentale</a:t>
            </a:r>
            <a:r>
              <a:rPr lang="nl-BE" b="1" dirty="0"/>
              <a:t> fonologie:  </a:t>
            </a:r>
            <a:br>
              <a:rPr lang="nl-BE" b="1" dirty="0"/>
            </a:br>
            <a:r>
              <a:rPr lang="nl-BE" b="1" dirty="0"/>
              <a:t>                          Prosodie</a:t>
            </a:r>
            <a:endParaRPr lang="nl-BE" dirty="0"/>
          </a:p>
        </p:txBody>
      </p:sp>
      <p:sp>
        <p:nvSpPr>
          <p:cNvPr id="3" name="Tijdelijke aanduiding voor inhoud 2"/>
          <p:cNvSpPr>
            <a:spLocks noGrp="1"/>
          </p:cNvSpPr>
          <p:nvPr>
            <p:ph idx="1"/>
          </p:nvPr>
        </p:nvSpPr>
        <p:spPr/>
        <p:txBody>
          <a:bodyPr/>
          <a:lstStyle/>
          <a:p>
            <a:r>
              <a:rPr lang="nl-BE" dirty="0"/>
              <a:t>12.8c </a:t>
            </a:r>
            <a:r>
              <a:rPr lang="nl-BE" dirty="0" smtClean="0"/>
              <a:t>continuïteit</a:t>
            </a:r>
            <a:endParaRPr lang="nl-BE" dirty="0"/>
          </a:p>
          <a:p>
            <a:pPr marL="0" indent="0">
              <a:buNone/>
            </a:pPr>
            <a:r>
              <a:rPr lang="nl-BE" dirty="0" smtClean="0"/>
              <a:t>   (</a:t>
            </a:r>
            <a:r>
              <a:rPr lang="nl-BE" dirty="0"/>
              <a:t>1) vloeiend ritme: </a:t>
            </a:r>
            <a:r>
              <a:rPr lang="nl-BE" i="1" dirty="0"/>
              <a:t>Ik vond die week in de Vogezen een heel geslaagde </a:t>
            </a:r>
            <a:endParaRPr lang="nl-BE" i="1" dirty="0" smtClean="0"/>
          </a:p>
          <a:p>
            <a:pPr marL="0" indent="0">
              <a:buNone/>
            </a:pPr>
            <a:r>
              <a:rPr lang="nl-BE" i="1" dirty="0"/>
              <a:t> </a:t>
            </a:r>
            <a:r>
              <a:rPr lang="nl-BE" i="1" dirty="0" smtClean="0"/>
              <a:t>  vakantie</a:t>
            </a:r>
            <a:r>
              <a:rPr lang="nl-BE" i="1" dirty="0"/>
              <a:t>.</a:t>
            </a:r>
            <a:endParaRPr lang="nl-BE" dirty="0"/>
          </a:p>
          <a:p>
            <a:pPr marL="0" indent="0">
              <a:buNone/>
            </a:pPr>
            <a:r>
              <a:rPr lang="nl-BE" dirty="0" smtClean="0"/>
              <a:t>   (</a:t>
            </a:r>
            <a:r>
              <a:rPr lang="nl-BE" dirty="0"/>
              <a:t>2) onderbroken ritme: </a:t>
            </a:r>
            <a:r>
              <a:rPr lang="nl-BE" i="1" dirty="0"/>
              <a:t>Wat ik eigenlijk wou zeggen, weet je nog toen, </a:t>
            </a:r>
            <a:endParaRPr lang="nl-BE" i="1" dirty="0" smtClean="0"/>
          </a:p>
          <a:p>
            <a:pPr marL="0" indent="0">
              <a:buNone/>
            </a:pPr>
            <a:r>
              <a:rPr lang="nl-BE" i="1" dirty="0"/>
              <a:t> </a:t>
            </a:r>
            <a:r>
              <a:rPr lang="nl-BE" i="1" dirty="0" smtClean="0"/>
              <a:t>  of </a:t>
            </a:r>
            <a:r>
              <a:rPr lang="nl-BE" i="1" dirty="0"/>
              <a:t>was jij daar niet bij, daar in de, de Vogezen… ’t was toch, echt wel, </a:t>
            </a:r>
            <a:endParaRPr lang="nl-BE" i="1" dirty="0" smtClean="0"/>
          </a:p>
          <a:p>
            <a:pPr marL="0" indent="0">
              <a:buNone/>
            </a:pPr>
            <a:r>
              <a:rPr lang="nl-BE" i="1" dirty="0"/>
              <a:t> </a:t>
            </a:r>
            <a:r>
              <a:rPr lang="nl-BE" i="1" dirty="0" smtClean="0"/>
              <a:t>  een</a:t>
            </a:r>
            <a:r>
              <a:rPr lang="nl-BE" i="1" dirty="0"/>
              <a:t>, hoe moet ik zeggen, een geslaagde vakantie.</a:t>
            </a:r>
            <a:endParaRPr lang="nl-BE" dirty="0"/>
          </a:p>
          <a:p>
            <a:endParaRPr lang="nl-BE" dirty="0"/>
          </a:p>
        </p:txBody>
      </p:sp>
      <p:pic>
        <p:nvPicPr>
          <p:cNvPr id="4" name="12.8c 1 vloeiend ritm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7996" y="2759825"/>
            <a:ext cx="609600" cy="609600"/>
          </a:xfrm>
          <a:prstGeom prst="rect">
            <a:avLst/>
          </a:prstGeom>
        </p:spPr>
      </p:pic>
      <p:pic>
        <p:nvPicPr>
          <p:cNvPr id="5" name="12.8c 2 onderbroken ritm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444005" y="4293035"/>
            <a:ext cx="609600" cy="609600"/>
          </a:xfrm>
          <a:prstGeom prst="rect">
            <a:avLst/>
          </a:prstGeom>
        </p:spPr>
      </p:pic>
    </p:spTree>
    <p:extLst>
      <p:ext uri="{BB962C8B-B14F-4D97-AF65-F5344CB8AC3E}">
        <p14:creationId xmlns:p14="http://schemas.microsoft.com/office/powerpoint/2010/main" val="2799991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28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ltLang="nl-BE" b="1" dirty="0"/>
              <a:t>Hoofdstuk 2: Basisbegrippen Fonetiek</a:t>
            </a:r>
            <a:endParaRPr lang="nl-BE" dirty="0"/>
          </a:p>
        </p:txBody>
      </p:sp>
      <p:sp>
        <p:nvSpPr>
          <p:cNvPr id="3" name="Tijdelijke aanduiding voor inhoud 2"/>
          <p:cNvSpPr>
            <a:spLocks noGrp="1"/>
          </p:cNvSpPr>
          <p:nvPr>
            <p:ph idx="1"/>
          </p:nvPr>
        </p:nvSpPr>
        <p:spPr/>
        <p:txBody>
          <a:bodyPr/>
          <a:lstStyle/>
          <a:p>
            <a:pPr marL="0" indent="0">
              <a:buNone/>
            </a:pPr>
            <a:r>
              <a:rPr lang="nl-BE" dirty="0"/>
              <a:t>2.4 </a:t>
            </a:r>
            <a:r>
              <a:rPr lang="nl-BE" dirty="0" err="1"/>
              <a:t>kwantisatie</a:t>
            </a:r>
            <a:endParaRPr lang="nl-BE" dirty="0"/>
          </a:p>
          <a:p>
            <a:pPr marL="0" indent="0">
              <a:buNone/>
            </a:pPr>
            <a:endParaRPr lang="nl-BE" dirty="0" smtClean="0"/>
          </a:p>
          <a:p>
            <a:r>
              <a:rPr lang="nl-BE" dirty="0"/>
              <a:t>2.4a	streepje muziek met een goede </a:t>
            </a:r>
            <a:r>
              <a:rPr lang="nl-BE" dirty="0" err="1"/>
              <a:t>kwantisatie</a:t>
            </a:r>
            <a:r>
              <a:rPr lang="nl-BE" dirty="0"/>
              <a:t> (16 bit</a:t>
            </a:r>
            <a:r>
              <a:rPr lang="nl-BE" dirty="0" smtClean="0"/>
              <a:t>) </a:t>
            </a:r>
            <a:endParaRPr lang="nl-BE" dirty="0"/>
          </a:p>
          <a:p>
            <a:r>
              <a:rPr lang="nl-BE" dirty="0"/>
              <a:t>2.4b </a:t>
            </a:r>
            <a:r>
              <a:rPr lang="nl-BE" dirty="0" smtClean="0"/>
              <a:t>zelfde </a:t>
            </a:r>
            <a:r>
              <a:rPr lang="nl-BE" dirty="0"/>
              <a:t>streepje muziek als in 2.4a met een te lage </a:t>
            </a:r>
            <a:r>
              <a:rPr lang="nl-BE" dirty="0" err="1"/>
              <a:t>kwantisatie</a:t>
            </a:r>
            <a:r>
              <a:rPr lang="nl-BE" dirty="0"/>
              <a:t> </a:t>
            </a:r>
            <a:endParaRPr lang="nl-BE" dirty="0" smtClean="0"/>
          </a:p>
          <a:p>
            <a:pPr marL="0" indent="0">
              <a:buNone/>
            </a:pPr>
            <a:r>
              <a:rPr lang="nl-BE" dirty="0"/>
              <a:t> </a:t>
            </a:r>
            <a:r>
              <a:rPr lang="nl-BE" dirty="0" smtClean="0"/>
              <a:t>          (</a:t>
            </a:r>
            <a:r>
              <a:rPr lang="nl-BE" dirty="0"/>
              <a:t>8 bit). Let op de vervorming</a:t>
            </a:r>
            <a:r>
              <a:rPr lang="nl-BE" dirty="0" smtClean="0"/>
              <a:t>. </a:t>
            </a:r>
            <a:endParaRPr lang="nl-BE" dirty="0"/>
          </a:p>
          <a:p>
            <a:endParaRPr lang="nl-BE" dirty="0"/>
          </a:p>
        </p:txBody>
      </p:sp>
      <p:pic>
        <p:nvPicPr>
          <p:cNvPr id="4" name="2.4a goede kwantisati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22920" y="2822275"/>
            <a:ext cx="609600" cy="609600"/>
          </a:xfrm>
          <a:prstGeom prst="rect">
            <a:avLst/>
          </a:prstGeom>
        </p:spPr>
      </p:pic>
      <p:pic>
        <p:nvPicPr>
          <p:cNvPr id="5" name="2.4b te lage kwantisati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231147" y="3866072"/>
            <a:ext cx="609600" cy="609600"/>
          </a:xfrm>
          <a:prstGeom prst="rect">
            <a:avLst/>
          </a:prstGeom>
        </p:spPr>
      </p:pic>
    </p:spTree>
    <p:extLst>
      <p:ext uri="{BB962C8B-B14F-4D97-AF65-F5344CB8AC3E}">
        <p14:creationId xmlns:p14="http://schemas.microsoft.com/office/powerpoint/2010/main" val="2585155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60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ltLang="nl-BE" b="1" dirty="0"/>
              <a:t>Hoofdstuk 2: Basisbegrippen Fonetiek</a:t>
            </a:r>
            <a:endParaRPr lang="nl-BE" dirty="0"/>
          </a:p>
        </p:txBody>
      </p:sp>
      <p:sp>
        <p:nvSpPr>
          <p:cNvPr id="3" name="Tijdelijke aanduiding voor inhoud 2"/>
          <p:cNvSpPr>
            <a:spLocks noGrp="1"/>
          </p:cNvSpPr>
          <p:nvPr>
            <p:ph idx="1"/>
          </p:nvPr>
        </p:nvSpPr>
        <p:spPr/>
        <p:txBody>
          <a:bodyPr/>
          <a:lstStyle/>
          <a:p>
            <a:pPr marL="0" indent="0">
              <a:buNone/>
            </a:pPr>
            <a:r>
              <a:rPr lang="nl-BE" dirty="0" smtClean="0"/>
              <a:t>2.5 klank </a:t>
            </a:r>
            <a:r>
              <a:rPr lang="nl-BE" dirty="0"/>
              <a:t>[a] op drie verschillende toonhoogtes: het spectrum blijft gelijk qua vorm (zelfde plaats op frequentieschaal van pieken en dalen)</a:t>
            </a:r>
          </a:p>
        </p:txBody>
      </p:sp>
    </p:spTree>
    <p:extLst>
      <p:ext uri="{BB962C8B-B14F-4D97-AF65-F5344CB8AC3E}">
        <p14:creationId xmlns:p14="http://schemas.microsoft.com/office/powerpoint/2010/main" val="34014860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ltLang="nl-BE" b="1" dirty="0"/>
              <a:t>Hoofdstuk 2: Basisbegrippen Fonetiek</a:t>
            </a:r>
            <a:endParaRPr lang="nl-BE" dirty="0"/>
          </a:p>
        </p:txBody>
      </p:sp>
      <p:sp>
        <p:nvSpPr>
          <p:cNvPr id="3" name="Tijdelijke aanduiding voor inhoud 2"/>
          <p:cNvSpPr>
            <a:spLocks noGrp="1"/>
          </p:cNvSpPr>
          <p:nvPr>
            <p:ph idx="1"/>
          </p:nvPr>
        </p:nvSpPr>
        <p:spPr>
          <a:xfrm>
            <a:off x="838200" y="1782493"/>
            <a:ext cx="10515600" cy="4351338"/>
          </a:xfrm>
        </p:spPr>
        <p:txBody>
          <a:bodyPr/>
          <a:lstStyle/>
          <a:p>
            <a:pPr marL="0" indent="0">
              <a:buNone/>
            </a:pPr>
            <a:r>
              <a:rPr lang="en-US" dirty="0"/>
              <a:t>2.6 low effort, high </a:t>
            </a:r>
            <a:r>
              <a:rPr lang="en-US" dirty="0" smtClean="0"/>
              <a:t>effort</a:t>
            </a:r>
            <a:br>
              <a:rPr lang="en-US" dirty="0" smtClean="0"/>
            </a:br>
            <a:endParaRPr lang="nl-BE" dirty="0"/>
          </a:p>
          <a:p>
            <a:r>
              <a:rPr lang="en-US" dirty="0"/>
              <a:t>2.6a </a:t>
            </a:r>
            <a:r>
              <a:rPr lang="en-US" dirty="0" err="1" smtClean="0"/>
              <a:t>klank</a:t>
            </a:r>
            <a:r>
              <a:rPr lang="en-US" dirty="0" smtClean="0"/>
              <a:t> </a:t>
            </a:r>
            <a:r>
              <a:rPr lang="en-US" dirty="0"/>
              <a:t>[a] met </a:t>
            </a:r>
            <a:r>
              <a:rPr lang="en-US" dirty="0" err="1"/>
              <a:t>weinig</a:t>
            </a:r>
            <a:r>
              <a:rPr lang="en-US" dirty="0"/>
              <a:t> effort</a:t>
            </a:r>
            <a:endParaRPr lang="nl-BE" dirty="0"/>
          </a:p>
          <a:p>
            <a:r>
              <a:rPr lang="nl-BE" dirty="0"/>
              <a:t>2.6b </a:t>
            </a:r>
            <a:r>
              <a:rPr lang="nl-BE" dirty="0" smtClean="0"/>
              <a:t>klank </a:t>
            </a:r>
            <a:r>
              <a:rPr lang="nl-BE" dirty="0"/>
              <a:t>[a] met meer effort</a:t>
            </a:r>
          </a:p>
          <a:p>
            <a:endParaRPr lang="nl-BE" dirty="0"/>
          </a:p>
        </p:txBody>
      </p:sp>
      <p:pic>
        <p:nvPicPr>
          <p:cNvPr id="4" name="2.6a a met weinig effo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6092" y="2583611"/>
            <a:ext cx="609600" cy="609600"/>
          </a:xfrm>
          <a:prstGeom prst="rect">
            <a:avLst/>
          </a:prstGeom>
        </p:spPr>
      </p:pic>
      <p:pic>
        <p:nvPicPr>
          <p:cNvPr id="5" name="2.6b met meer effor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25065" y="3253596"/>
            <a:ext cx="609600" cy="609600"/>
          </a:xfrm>
          <a:prstGeom prst="rect">
            <a:avLst/>
          </a:prstGeom>
        </p:spPr>
      </p:pic>
    </p:spTree>
    <p:extLst>
      <p:ext uri="{BB962C8B-B14F-4D97-AF65-F5344CB8AC3E}">
        <p14:creationId xmlns:p14="http://schemas.microsoft.com/office/powerpoint/2010/main" val="919659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349"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2095</Words>
  <Application>Microsoft Office PowerPoint</Application>
  <PresentationFormat>Breedbeeld</PresentationFormat>
  <Paragraphs>380</Paragraphs>
  <Slides>64</Slides>
  <Notes>0</Notes>
  <HiddenSlides>0</HiddenSlides>
  <MMClips>166</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64</vt:i4>
      </vt:variant>
    </vt:vector>
  </HeadingPairs>
  <TitlesOfParts>
    <vt:vector size="68" baseType="lpstr">
      <vt:lpstr>Arial</vt:lpstr>
      <vt:lpstr>Calibri</vt:lpstr>
      <vt:lpstr>Calibri Light</vt:lpstr>
      <vt:lpstr>Kantoorthema</vt:lpstr>
      <vt:lpstr>Geluidsvoorbeelden bij  Basisbegrippen Fonetiek en Fonologie </vt:lpstr>
      <vt:lpstr>Vooraf</vt:lpstr>
      <vt:lpstr>DEEL 1 FONETIEK </vt:lpstr>
      <vt:lpstr>Hoofdstuk 2: Basisbegrippen Fonetiek</vt:lpstr>
      <vt:lpstr>Hoofdstuk 2: Basisbegrippen Fonetiek</vt:lpstr>
      <vt:lpstr>Hoofdstuk 2: Basisbegrippen Fonetiek</vt:lpstr>
      <vt:lpstr>Hoofdstuk 2: Basisbegrippen Fonetiek</vt:lpstr>
      <vt:lpstr>Hoofdstuk 2: Basisbegrippen Fonetiek</vt:lpstr>
      <vt:lpstr>Hoofdstuk 2: Basisbegrippen Fonetiek</vt:lpstr>
      <vt:lpstr>Hoofdstuk 3: De articulatie van vocalen</vt:lpstr>
      <vt:lpstr>Hoofdstuk 4: De articulatie van consonanten </vt:lpstr>
      <vt:lpstr>Hoofdstuk 4: De articulatie van consonanten</vt:lpstr>
      <vt:lpstr>Hoofdstuk 4: De articulatie van consonanten</vt:lpstr>
      <vt:lpstr>Hoofdstuk 4: De articulatie van consonanten</vt:lpstr>
      <vt:lpstr>Hoofdstuk 5: De akoestiek van vocalen en diftongen</vt:lpstr>
      <vt:lpstr>Hoofdstuk 5: De akoestiek van vocalen                         en diftongen</vt:lpstr>
      <vt:lpstr>Hoofdstuk 6: De akoestiek van consonanten</vt:lpstr>
      <vt:lpstr>Hoofdstuk 6: De akoestiek van consonanten</vt:lpstr>
      <vt:lpstr>Hoofdstuk 6: De akoestiek van consonanten</vt:lpstr>
      <vt:lpstr>Hoofdstuk 6: De akoestiek van consonanten</vt:lpstr>
      <vt:lpstr>Hoofdstuk 6: De akoestiek van consonanten</vt:lpstr>
      <vt:lpstr>Hoofdstuk 6: De akoestiek van consonanten</vt:lpstr>
      <vt:lpstr>Hoofdstuk 6: De akoestiek van consonanten</vt:lpstr>
      <vt:lpstr>Hoofdstuk 6: De akoestiek van consonanten</vt:lpstr>
      <vt:lpstr>Hoofdstuk 7: De perceptie van spraakgeluid</vt:lpstr>
      <vt:lpstr>Hoofdstuk 7: De perceptie van spraakgeluid</vt:lpstr>
      <vt:lpstr>Hoofdstuk 7: De perceptie van spraakgeluid</vt:lpstr>
      <vt:lpstr>Hoofdstuk 7: De perceptie van spraakgeluid</vt:lpstr>
      <vt:lpstr>Hoofdstuk 7: De perceptie van spraakgeluid</vt:lpstr>
      <vt:lpstr>Hoofdstuk 7: De perceptie van spraakgeluid</vt:lpstr>
      <vt:lpstr>Hoofdstuk 7: De perceptie van spraakgeluid</vt:lpstr>
      <vt:lpstr>Hoofdstuk 7: De perceptie van spraakgeluid</vt:lpstr>
      <vt:lpstr>Hoofdstuk 7: De perceptie van spraakgeluid</vt:lpstr>
      <vt:lpstr>DEEL 2 FONOLOGIE </vt:lpstr>
      <vt:lpstr>Hoofdstuk 8: Basisbegrippen fonologie</vt:lpstr>
      <vt:lpstr>Hoofdstuk 8: Basisbegrippen fonologie</vt:lpstr>
      <vt:lpstr>Hoofdstuk 8: Basisbegrippen fonologie</vt:lpstr>
      <vt:lpstr>Hoofdstuk 8: Basisbegrippen fonologie</vt:lpstr>
      <vt:lpstr>Hoofdstuk 8: Basisbegrippen fonologie</vt:lpstr>
      <vt:lpstr>Hoofdstuk 8: Basisbegrippen fonologie</vt:lpstr>
      <vt:lpstr>Hoofdstuk 8: Basisbegrippen fonologie</vt:lpstr>
      <vt:lpstr>Hoofdstuk 8: Basisbegrippen fonologie</vt:lpstr>
      <vt:lpstr>Hoofdstuk 8: Basisbegrippen fonologie</vt:lpstr>
      <vt:lpstr>Hoofdstuk 9: Segmentale fonologie:                           Fonologische regels</vt:lpstr>
      <vt:lpstr>Hoofdstuk 9: Segmentale fonologie:                            Fonologische regels</vt:lpstr>
      <vt:lpstr>Hoofdstuk 10: Segmentale fonologie:                             Connected Speech</vt:lpstr>
      <vt:lpstr>Hoofdstuk 11: Suprasegmentale fonologie:                                Fonotaxis en syllabestructuur</vt:lpstr>
      <vt:lpstr>Hoofdstuk 11: Suprasegmentale fonologie:                                Fonotaxis en syllabestructuur</vt:lpstr>
      <vt:lpstr>Hoofdstuk 12: Suprasegmentale fonologie:                             Prosodie</vt:lpstr>
      <vt:lpstr>Hoofdstuk 12: Suprasegmentale fonologie:                             Prosodie</vt:lpstr>
      <vt:lpstr>Hoofdstuk 12: Suprasegmentale fonologie:                             Prosodie</vt:lpstr>
      <vt:lpstr>Hoofdstuk 12: Suprasegmentale fonologie:                             Prosodie</vt:lpstr>
      <vt:lpstr>Hoofdstuk 12: Suprasegmentale fonologie:                             Prosodie</vt:lpstr>
      <vt:lpstr>Hoofdstuk 12: Suprasegmentale fonologie:                             Prosodie</vt:lpstr>
      <vt:lpstr>Hoofdstuk 12: Suprasegmentale fonologie:                             Prosodie</vt:lpstr>
      <vt:lpstr>Hoofdstuk 12: Suprasegmentale fonologie:                             Prosodie</vt:lpstr>
      <vt:lpstr>Hoofdstuk 12: Suprasegmentale fonologie:                             Prosodie</vt:lpstr>
      <vt:lpstr>Hoofdstuk 12: Suprasegmentale fonologie:                             Prosodie</vt:lpstr>
      <vt:lpstr>Hoofdstuk 12: Suprasegmentale fonologie:                             Prosodie</vt:lpstr>
      <vt:lpstr>Hoofdstuk 12: Suprasegmentale fonologie:                             Prosodie</vt:lpstr>
      <vt:lpstr>Hoofdstuk 12: Suprasegmentale fonologie:                             Prosodie</vt:lpstr>
      <vt:lpstr>Hoofdstuk 12: Suprasegmentale fonologie:                             Prosodie</vt:lpstr>
      <vt:lpstr>Hoofdstuk 12: Suprasegmentale fonologie:                             Prosodie</vt:lpstr>
      <vt:lpstr>Hoofdstuk 12: Suprasegmentale fonologie:                             Prosodie</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Jessica Verhulst</dc:creator>
  <cp:lastModifiedBy>Jessica Verhulst</cp:lastModifiedBy>
  <cp:revision>45</cp:revision>
  <dcterms:created xsi:type="dcterms:W3CDTF">2017-02-14T09:30:13Z</dcterms:created>
  <dcterms:modified xsi:type="dcterms:W3CDTF">2017-03-21T12:48:34Z</dcterms:modified>
</cp:coreProperties>
</file>