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305" r:id="rId5"/>
    <p:sldId id="306" r:id="rId6"/>
    <p:sldId id="262" r:id="rId7"/>
    <p:sldId id="276" r:id="rId8"/>
    <p:sldId id="283" r:id="rId9"/>
    <p:sldId id="284" r:id="rId10"/>
    <p:sldId id="264" r:id="rId11"/>
    <p:sldId id="277" r:id="rId12"/>
    <p:sldId id="307" r:id="rId13"/>
    <p:sldId id="266" r:id="rId14"/>
    <p:sldId id="278" r:id="rId15"/>
    <p:sldId id="268" r:id="rId16"/>
    <p:sldId id="282" r:id="rId17"/>
    <p:sldId id="270" r:id="rId18"/>
    <p:sldId id="281" r:id="rId19"/>
    <p:sldId id="290" r:id="rId20"/>
    <p:sldId id="272" r:id="rId21"/>
    <p:sldId id="280" r:id="rId22"/>
    <p:sldId id="308" r:id="rId23"/>
    <p:sldId id="293" r:id="rId24"/>
    <p:sldId id="274" r:id="rId25"/>
    <p:sldId id="279" r:id="rId26"/>
    <p:sldId id="309" r:id="rId27"/>
    <p:sldId id="301" r:id="rId28"/>
    <p:sldId id="303" r:id="rId29"/>
    <p:sldId id="302" r:id="rId30"/>
    <p:sldId id="304" r:id="rId31"/>
    <p:sldId id="316" r:id="rId32"/>
    <p:sldId id="310" r:id="rId33"/>
    <p:sldId id="311" r:id="rId34"/>
    <p:sldId id="312" r:id="rId35"/>
    <p:sldId id="314" r:id="rId36"/>
    <p:sldId id="315" r:id="rId37"/>
    <p:sldId id="313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A00C"/>
    <a:srgbClr val="DA7910"/>
    <a:srgbClr val="5C2483"/>
    <a:srgbClr val="7E007E"/>
    <a:srgbClr val="800080"/>
    <a:srgbClr val="8942B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24A6F-0995-432C-9D12-7F2D271A34DC}" type="datetimeFigureOut">
              <a:rPr lang="en-US" smtClean="0"/>
              <a:pPr/>
              <a:t>9/13/2013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44263-F7B1-4905-AA9B-269DF686508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24A6F-0995-432C-9D12-7F2D271A34DC}" type="datetimeFigureOut">
              <a:rPr lang="en-US" smtClean="0"/>
              <a:pPr/>
              <a:t>9/13/2013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44263-F7B1-4905-AA9B-269DF686508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24A6F-0995-432C-9D12-7F2D271A34DC}" type="datetimeFigureOut">
              <a:rPr lang="en-US" smtClean="0"/>
              <a:pPr/>
              <a:t>9/13/2013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44263-F7B1-4905-AA9B-269DF686508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24A6F-0995-432C-9D12-7F2D271A34DC}" type="datetimeFigureOut">
              <a:rPr lang="en-US" smtClean="0"/>
              <a:pPr/>
              <a:t>9/13/2013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44263-F7B1-4905-AA9B-269DF686508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24A6F-0995-432C-9D12-7F2D271A34DC}" type="datetimeFigureOut">
              <a:rPr lang="en-US" smtClean="0"/>
              <a:pPr/>
              <a:t>9/13/2013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44263-F7B1-4905-AA9B-269DF686508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24A6F-0995-432C-9D12-7F2D271A34DC}" type="datetimeFigureOut">
              <a:rPr lang="en-US" smtClean="0"/>
              <a:pPr/>
              <a:t>9/13/2013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44263-F7B1-4905-AA9B-269DF686508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24A6F-0995-432C-9D12-7F2D271A34DC}" type="datetimeFigureOut">
              <a:rPr lang="en-US" smtClean="0"/>
              <a:pPr/>
              <a:t>9/13/2013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44263-F7B1-4905-AA9B-269DF686508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24A6F-0995-432C-9D12-7F2D271A34DC}" type="datetimeFigureOut">
              <a:rPr lang="en-US" smtClean="0"/>
              <a:pPr/>
              <a:t>9/13/2013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44263-F7B1-4905-AA9B-269DF686508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24A6F-0995-432C-9D12-7F2D271A34DC}" type="datetimeFigureOut">
              <a:rPr lang="en-US" smtClean="0"/>
              <a:pPr/>
              <a:t>9/13/2013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44263-F7B1-4905-AA9B-269DF686508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24A6F-0995-432C-9D12-7F2D271A34DC}" type="datetimeFigureOut">
              <a:rPr lang="en-US" smtClean="0"/>
              <a:pPr/>
              <a:t>9/13/2013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44263-F7B1-4905-AA9B-269DF686508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24A6F-0995-432C-9D12-7F2D271A34DC}" type="datetimeFigureOut">
              <a:rPr lang="en-US" smtClean="0"/>
              <a:pPr/>
              <a:t>9/13/2013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44263-F7B1-4905-AA9B-269DF686508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24A6F-0995-432C-9D12-7F2D271A34DC}" type="datetimeFigureOut">
              <a:rPr lang="en-US" smtClean="0"/>
              <a:pPr/>
              <a:t>9/13/2013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44263-F7B1-4905-AA9B-269DF686508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rgbClr val="84A00C"/>
          </a:solidFill>
        </p:spPr>
        <p:txBody>
          <a:bodyPr/>
          <a:lstStyle/>
          <a:p>
            <a:r>
              <a:rPr lang="nl-B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Andere culturen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Hoofdstuk </a:t>
            </a:r>
            <a:r>
              <a:rPr lang="nl-B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r>
              <a:rPr lang="fr-FR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Stéphanie De </a:t>
            </a:r>
            <a:r>
              <a:rPr lang="fr-FR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Maesschalck</a:t>
            </a:r>
            <a:r>
              <a:rPr lang="fr-FR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fr-FR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Louis </a:t>
            </a:r>
            <a:r>
              <a:rPr lang="fr-FR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Ferrant</a:t>
            </a:r>
            <a:endParaRPr lang="en-U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u="sng" dirty="0" smtClean="0">
                <a:solidFill>
                  <a:srgbClr val="84A00C"/>
                </a:solidFill>
                <a:latin typeface="Arial" pitchFamily="34" charset="0"/>
                <a:cs typeface="Arial" pitchFamily="34" charset="0"/>
              </a:rPr>
              <a:t>Inhoudsopgave</a:t>
            </a:r>
            <a:endParaRPr lang="en-US" u="sng" dirty="0">
              <a:solidFill>
                <a:srgbClr val="84A00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Vreemd is divers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De gezondheidssituatie is anders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Specifieke aandoeningen</a:t>
            </a:r>
          </a:p>
          <a:p>
            <a:pPr lvl="1">
              <a:buBlip>
                <a:blip r:embed="rId4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Importziekten</a:t>
            </a:r>
          </a:p>
          <a:p>
            <a:pPr lvl="1">
              <a:buBlip>
                <a:blip r:embed="rId4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Verworven aandoeningen</a:t>
            </a:r>
          </a:p>
          <a:p>
            <a:pPr lvl="1">
              <a:buBlip>
                <a:blip r:embed="rId4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Aanpassingspathologie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Elke cultuur kennen is niet mogelijk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Adequate grondhoudingen en attitudes</a:t>
            </a:r>
          </a:p>
          <a:p>
            <a:pPr lvl="1">
              <a:buBlip>
                <a:blip r:embed="rId4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Erkenning van het verschil</a:t>
            </a:r>
          </a:p>
          <a:p>
            <a:pPr lvl="1">
              <a:buBlip>
                <a:blip r:embed="rId4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Vooroordelen en stereotypen</a:t>
            </a:r>
          </a:p>
          <a:p>
            <a:pPr lvl="1">
              <a:buBlip>
                <a:blip r:embed="rId4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Kruispuntdenken</a:t>
            </a:r>
          </a:p>
          <a:p>
            <a:pPr lvl="1">
              <a:buBlip>
                <a:blip r:embed="rId4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Zelfkennis en reflectie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Vaardigheden</a:t>
            </a:r>
          </a:p>
          <a:p>
            <a:pPr lvl="1">
              <a:buBlip>
                <a:blip r:embed="rId4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Communicatie</a:t>
            </a:r>
          </a:p>
          <a:p>
            <a:pPr lvl="1">
              <a:buBlip>
                <a:blip r:embed="rId4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Taal</a:t>
            </a:r>
          </a:p>
          <a:p>
            <a:pPr lvl="1">
              <a:buBlip>
                <a:blip r:embed="rId4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Cultuur</a:t>
            </a:r>
          </a:p>
          <a:p>
            <a:pPr lvl="1">
              <a:buBlip>
                <a:blip r:embed="rId4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Het driestappenmodel van Pinto</a:t>
            </a:r>
          </a:p>
          <a:p>
            <a:pPr lvl="1">
              <a:buBlip>
                <a:blip r:embed="rId4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Werken met een tolk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Uitdagingen en hoopvolle perspectieven</a:t>
            </a:r>
          </a:p>
          <a:p>
            <a:pPr>
              <a:buBlip>
                <a:blip r:embed="rId3"/>
              </a:buBlip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2000" y="972000"/>
            <a:ext cx="7229475" cy="361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rgbClr val="84A00C"/>
          </a:solidFill>
        </p:spPr>
        <p:txBody>
          <a:bodyPr/>
          <a:lstStyle/>
          <a:p>
            <a:r>
              <a:rPr lang="nl-B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Moeilijk te motiveren mensen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Hoofdstuk </a:t>
            </a:r>
            <a:r>
              <a:rPr lang="nl-B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r>
              <a:rPr lang="en-US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Myriam</a:t>
            </a: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Deveugele</a:t>
            </a:r>
            <a:endParaRPr lang="en-U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u="sng" dirty="0" smtClean="0">
                <a:solidFill>
                  <a:srgbClr val="84A00C"/>
                </a:solidFill>
                <a:latin typeface="Arial" pitchFamily="34" charset="0"/>
                <a:cs typeface="Arial" pitchFamily="34" charset="0"/>
              </a:rPr>
              <a:t>Inhoudsopgave</a:t>
            </a:r>
            <a:endParaRPr lang="en-US" u="sng" dirty="0">
              <a:solidFill>
                <a:srgbClr val="84A00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Motiveren tot veranderen is niet evident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Waarom zou je veranderen?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Gedragsverandering is te beïnvloeden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Motivatie om te veranderen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Een model voor gedragsverandering</a:t>
            </a:r>
          </a:p>
          <a:p>
            <a:pPr lvl="1">
              <a:buBlip>
                <a:blip r:embed="rId4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Fasen van voorbeschouwing en beschouwing</a:t>
            </a:r>
          </a:p>
          <a:p>
            <a:pPr lvl="1">
              <a:buBlip>
                <a:blip r:embed="rId4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Fasen van beslissing en actie</a:t>
            </a:r>
          </a:p>
          <a:p>
            <a:pPr lvl="1">
              <a:buBlip>
                <a:blip r:embed="rId4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Fasen van consolidatie en herval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Mogelijk maar moeilijk</a:t>
            </a:r>
          </a:p>
          <a:p>
            <a:pPr>
              <a:buBlip>
                <a:blip r:embed="rId3"/>
              </a:buBlip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rgbClr val="84A00C"/>
          </a:solidFill>
        </p:spPr>
        <p:txBody>
          <a:bodyPr/>
          <a:lstStyle/>
          <a:p>
            <a:r>
              <a:rPr lang="nl-B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Medisch onverklaarde klachten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Hoofdstuk </a:t>
            </a:r>
            <a:r>
              <a:rPr lang="nl-B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  <a:p>
            <a:r>
              <a:rPr lang="nl-BE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Els </a:t>
            </a:r>
            <a:r>
              <a:rPr lang="nl-BE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Coremans</a:t>
            </a:r>
            <a:endParaRPr lang="en-U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u="sng" dirty="0" smtClean="0">
                <a:solidFill>
                  <a:srgbClr val="84A00C"/>
                </a:solidFill>
                <a:latin typeface="Arial" pitchFamily="34" charset="0"/>
                <a:cs typeface="Arial" pitchFamily="34" charset="0"/>
              </a:rPr>
              <a:t>Inhoudsopgave</a:t>
            </a:r>
            <a:endParaRPr lang="en-US" u="sng" dirty="0">
              <a:solidFill>
                <a:srgbClr val="84A00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Ziek zonder medische afwijkingen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Moeilijke mensen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Moeilijke mensen geoperationaliseerd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Waarom is behandelen zo moeilijk?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Een probleem van deze tijd?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Psychosomatiek vanuit diverse psychologische stromingen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Medisch onverklaarde klachten in de huisartsenpraktijk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Ziekteverzuim voorspelbaar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Stellen van diagnose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Interdisciplinaire behandeling van onverklaarde klachten</a:t>
            </a:r>
          </a:p>
          <a:p>
            <a:pPr lvl="1">
              <a:buBlip>
                <a:blip r:embed="rId4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Het model van getrapte zorg</a:t>
            </a:r>
          </a:p>
          <a:p>
            <a:pPr lvl="1">
              <a:buBlip>
                <a:blip r:embed="rId4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Psychotherapie bij lichamelijk onverklaarde klachten</a:t>
            </a:r>
          </a:p>
          <a:p>
            <a:pPr lvl="1">
              <a:buBlip>
                <a:blip r:embed="rId4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Lichaamsgeoriënteerde therapie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Therapeutische handvatten</a:t>
            </a:r>
          </a:p>
          <a:p>
            <a:pPr lvl="1">
              <a:buBlip>
                <a:blip r:embed="rId4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Waarmee moeten patiënten stoppen?</a:t>
            </a:r>
          </a:p>
          <a:p>
            <a:pPr lvl="1">
              <a:buBlip>
                <a:blip r:embed="rId4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De mythe van de ongemotiveerde patiënt</a:t>
            </a:r>
          </a:p>
          <a:p>
            <a:pPr lvl="1">
              <a:buBlip>
                <a:blip r:embed="rId4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Ambivalentie</a:t>
            </a:r>
          </a:p>
          <a:p>
            <a:pPr lvl="1">
              <a:buBlip>
                <a:blip r:embed="rId4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Angst voor verandering en weerstand</a:t>
            </a:r>
          </a:p>
          <a:p>
            <a:pPr lvl="1">
              <a:buBlip>
                <a:blip r:embed="rId4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Tweerichtingsverkeer</a:t>
            </a:r>
          </a:p>
          <a:p>
            <a:pPr>
              <a:buBlip>
                <a:blip r:embed="rId3"/>
              </a:buBlip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rgbClr val="84A00C"/>
          </a:solidFill>
        </p:spPr>
        <p:txBody>
          <a:bodyPr/>
          <a:lstStyle/>
          <a:p>
            <a:r>
              <a:rPr lang="nl-B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Personen met een verslaving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Hoofstuk</a:t>
            </a:r>
            <a:r>
              <a:rPr lang="nl-B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B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  <a:p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Cathy </a:t>
            </a:r>
            <a:r>
              <a:rPr lang="en-US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Matheï</a:t>
            </a: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Natalie </a:t>
            </a:r>
            <a:r>
              <a:rPr lang="en-US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Claeys</a:t>
            </a: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Bert </a:t>
            </a:r>
            <a:r>
              <a:rPr lang="en-US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Aertgeerts</a:t>
            </a:r>
            <a:endParaRPr lang="en-U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u="sng" dirty="0" smtClean="0">
                <a:solidFill>
                  <a:srgbClr val="84A00C"/>
                </a:solidFill>
                <a:latin typeface="Arial" pitchFamily="34" charset="0"/>
                <a:cs typeface="Arial" pitchFamily="34" charset="0"/>
              </a:rPr>
              <a:t>Inhoudsopgave</a:t>
            </a:r>
            <a:endParaRPr lang="en-US" u="sng" dirty="0">
              <a:solidFill>
                <a:srgbClr val="84A00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Een chronische ziekte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Een veelal verborgen probleem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Interesse in en kennis van het ziektebeeld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Zonder vertrouwen bereik je niets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Het inschatten van de fase van gedragsverandering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Kortdurende interventies</a:t>
            </a:r>
          </a:p>
          <a:p>
            <a:pPr lvl="1">
              <a:buBlip>
                <a:blip r:embed="rId4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Feedback</a:t>
            </a:r>
          </a:p>
          <a:p>
            <a:pPr lvl="1">
              <a:buBlip>
                <a:blip r:embed="rId4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Verantwoordelijkheid</a:t>
            </a:r>
          </a:p>
          <a:p>
            <a:pPr lvl="1">
              <a:buBlip>
                <a:blip r:embed="rId4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Advies</a:t>
            </a:r>
          </a:p>
          <a:p>
            <a:pPr lvl="1">
              <a:buBlip>
                <a:blip r:embed="rId4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Keuzemogelijkheden voor gedragsverandering</a:t>
            </a:r>
          </a:p>
          <a:p>
            <a:pPr lvl="1">
              <a:buBlip>
                <a:blip r:embed="rId4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Empathie</a:t>
            </a:r>
          </a:p>
          <a:p>
            <a:pPr lvl="1">
              <a:buBlip>
                <a:blip r:embed="rId4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Persoonlijke effectiviteit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De valkuilen in de relatie met de verslaafde patiënt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De moeite waard</a:t>
            </a:r>
          </a:p>
          <a:p>
            <a:pPr>
              <a:buBlip>
                <a:blip r:embed="rId3"/>
              </a:buBlip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2000" y="972000"/>
            <a:ext cx="7229475" cy="205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rgbClr val="84A00C"/>
          </a:solidFill>
        </p:spPr>
        <p:txBody>
          <a:bodyPr>
            <a:normAutofit/>
          </a:bodyPr>
          <a:lstStyle/>
          <a:p>
            <a:r>
              <a:rPr lang="nl-B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Agressie in de consultatie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Hoofdstuk </a:t>
            </a:r>
            <a:r>
              <a:rPr lang="nl-B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r>
              <a:rPr lang="nl-BE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Jo </a:t>
            </a:r>
            <a:r>
              <a:rPr lang="nl-BE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Goedhuys</a:t>
            </a:r>
            <a:endParaRPr lang="en-U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rgbClr val="84A00C"/>
          </a:solidFill>
        </p:spPr>
        <p:txBody>
          <a:bodyPr/>
          <a:lstStyle/>
          <a:p>
            <a:r>
              <a:rPr lang="nl-B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Personen met dementie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Hoofdstuk </a:t>
            </a:r>
            <a:r>
              <a:rPr lang="nl-B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  <a:p>
            <a:r>
              <a:rPr lang="nl-BE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Luc Van de Ven, </a:t>
            </a:r>
            <a:r>
              <a:rPr lang="nl-BE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nl-BE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nl-BE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Mathieu </a:t>
            </a:r>
            <a:r>
              <a:rPr lang="nl-BE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Vandenbulcke</a:t>
            </a:r>
            <a:endParaRPr lang="en-U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u="sng" dirty="0" smtClean="0">
                <a:solidFill>
                  <a:srgbClr val="84A00C"/>
                </a:solidFill>
                <a:latin typeface="Arial" pitchFamily="34" charset="0"/>
                <a:cs typeface="Arial" pitchFamily="34" charset="0"/>
              </a:rPr>
              <a:t>Inhoudsopgave</a:t>
            </a:r>
            <a:endParaRPr lang="en-US" u="sng" dirty="0">
              <a:solidFill>
                <a:srgbClr val="84A00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Geleidelijke verandering van de persoonlijkheid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Taal- en communicatieproblemen bij dementie</a:t>
            </a:r>
          </a:p>
          <a:p>
            <a:pPr lvl="1">
              <a:buBlip>
                <a:blip r:embed="rId4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Indeling van taal- en andere communicatieproblemen</a:t>
            </a:r>
          </a:p>
          <a:p>
            <a:pPr lvl="1">
              <a:buBlip>
                <a:blip r:embed="rId4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Nosologische classificatie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Communiceren met personen met dementie</a:t>
            </a:r>
          </a:p>
          <a:p>
            <a:pPr lvl="1">
              <a:buBlip>
                <a:blip r:embed="rId4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Toon respect</a:t>
            </a:r>
          </a:p>
          <a:p>
            <a:pPr lvl="1">
              <a:buBlip>
                <a:blip r:embed="rId4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Luister naar het verhaal</a:t>
            </a:r>
          </a:p>
          <a:p>
            <a:pPr lvl="1">
              <a:buBlip>
                <a:blip r:embed="rId4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Toon begrip, steun, troost</a:t>
            </a:r>
          </a:p>
          <a:p>
            <a:pPr lvl="1">
              <a:buBlip>
                <a:blip r:embed="rId4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Houd rekening met het type van taalstoornis</a:t>
            </a:r>
          </a:p>
          <a:p>
            <a:pPr lvl="1">
              <a:buBlip>
                <a:blip r:embed="rId4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Heb geduld</a:t>
            </a:r>
          </a:p>
          <a:p>
            <a:pPr lvl="1">
              <a:buBlip>
                <a:blip r:embed="rId4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Beperk het aantal deelnemers</a:t>
            </a:r>
          </a:p>
          <a:p>
            <a:pPr lvl="1">
              <a:buBlip>
                <a:blip r:embed="rId4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Hanteer non-verbale communicatie</a:t>
            </a:r>
          </a:p>
          <a:p>
            <a:pPr lvl="1">
              <a:buBlip>
                <a:blip r:embed="rId3"/>
              </a:buBlip>
            </a:pPr>
            <a:endParaRPr lang="nl-BE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3"/>
              </a:buBlip>
            </a:pPr>
            <a:endParaRPr lang="nl-BE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3"/>
              </a:buBlip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u="sng" dirty="0" smtClean="0">
                <a:solidFill>
                  <a:srgbClr val="84A00C"/>
                </a:solidFill>
                <a:latin typeface="Arial" pitchFamily="34" charset="0"/>
                <a:cs typeface="Arial" pitchFamily="34" charset="0"/>
              </a:rPr>
              <a:t>Inhoudsopgave</a:t>
            </a:r>
            <a:endParaRPr lang="en-US" u="sng" dirty="0">
              <a:solidFill>
                <a:srgbClr val="84A00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De familie als patiënt</a:t>
            </a:r>
          </a:p>
          <a:p>
            <a:pPr lvl="1">
              <a:buBlip>
                <a:blip r:embed="rId4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Verschillende vormen van stress</a:t>
            </a:r>
          </a:p>
          <a:p>
            <a:pPr lvl="1">
              <a:buBlip>
                <a:blip r:embed="rId4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Rouwen en anticiperend rouwen</a:t>
            </a:r>
          </a:p>
          <a:p>
            <a:pPr lvl="1">
              <a:buBlip>
                <a:blip r:embed="rId4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Informatie inwinnen</a:t>
            </a:r>
          </a:p>
          <a:p>
            <a:pPr lvl="1">
              <a:buBlip>
                <a:blip r:embed="rId4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Informatie verstrekken</a:t>
            </a:r>
          </a:p>
          <a:p>
            <a:pPr lvl="1">
              <a:buBlip>
                <a:blip r:embed="rId4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Begeleiding van ‘omgekeerd ouderschap’</a:t>
            </a:r>
          </a:p>
          <a:p>
            <a:pPr lvl="1">
              <a:buBlip>
                <a:blip r:embed="rId4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Drempel verlagen</a:t>
            </a:r>
          </a:p>
          <a:p>
            <a:pPr lvl="1">
              <a:buBlip>
                <a:blip r:embed="rId4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Niet veroordelen</a:t>
            </a:r>
          </a:p>
          <a:p>
            <a:pPr lvl="1">
              <a:buBlip>
                <a:blip r:embed="rId4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Rouwacties herkennen en er adequaat mee omgaan</a:t>
            </a:r>
          </a:p>
          <a:p>
            <a:pPr lvl="1">
              <a:buBlip>
                <a:blip r:embed="rId4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Psychotherapie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De arts als coach van het multidisciplinaire team</a:t>
            </a:r>
          </a:p>
          <a:p>
            <a:pPr lvl="1">
              <a:buBlip>
                <a:blip r:embed="rId3"/>
              </a:buBlip>
            </a:pPr>
            <a:endParaRPr lang="nl-BE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3"/>
              </a:buBlip>
            </a:pPr>
            <a:endParaRPr lang="nl-BE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3"/>
              </a:buBlip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2000" y="972000"/>
            <a:ext cx="7229475" cy="2221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717032"/>
            <a:ext cx="7229475" cy="2234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rgbClr val="84A00C"/>
          </a:solidFill>
        </p:spPr>
        <p:txBody>
          <a:bodyPr/>
          <a:lstStyle/>
          <a:p>
            <a:r>
              <a:rPr lang="nl-B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Personen met psychotische aandoening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Hoofdstuk </a:t>
            </a:r>
            <a:r>
              <a:rPr lang="nl-B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  <a:p>
            <a:r>
              <a:rPr lang="nl-BE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Jan De </a:t>
            </a:r>
            <a:r>
              <a:rPr lang="nl-BE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Lepeleire</a:t>
            </a:r>
            <a:r>
              <a:rPr lang="nl-BE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nl-BE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Ludi</a:t>
            </a:r>
            <a:r>
              <a:rPr lang="nl-BE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Van </a:t>
            </a:r>
            <a:r>
              <a:rPr lang="nl-BE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Bouwel</a:t>
            </a:r>
            <a:endParaRPr lang="en-U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u="sng" dirty="0" smtClean="0">
                <a:solidFill>
                  <a:srgbClr val="84A00C"/>
                </a:solidFill>
                <a:latin typeface="Arial" pitchFamily="34" charset="0"/>
                <a:cs typeface="Arial" pitchFamily="34" charset="0"/>
              </a:rPr>
              <a:t>Inhoudsopgave</a:t>
            </a:r>
            <a:endParaRPr lang="en-US" u="sng" dirty="0">
              <a:solidFill>
                <a:srgbClr val="84A00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Weinig evidente regels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De persoon met psychotische ervaringen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Vanuit het spoor van de patiënt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Respectvolle benadering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De angst voelen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Niet ingaan tegen de overtuiging van de patiënt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Empatisch meegaan zonder inhoudelijk te bevestigen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Betrek familie en omgeving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Gedeeld beslissingsproces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Samenwerken en verwijzen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2000" y="972000"/>
            <a:ext cx="7229475" cy="2497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rgbClr val="84A00C"/>
          </a:solidFill>
        </p:spPr>
        <p:txBody>
          <a:bodyPr>
            <a:normAutofit/>
          </a:bodyPr>
          <a:lstStyle/>
          <a:p>
            <a:r>
              <a:rPr lang="nl-B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Personen met een doodswens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Hoofdstuk </a:t>
            </a:r>
            <a:r>
              <a:rPr lang="nl-B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  <a:p>
            <a:r>
              <a:rPr lang="en-US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Joris</a:t>
            </a: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Vandenberghe</a:t>
            </a:r>
            <a:endParaRPr lang="en-U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u="sng" dirty="0" smtClean="0">
                <a:solidFill>
                  <a:srgbClr val="84A00C"/>
                </a:solidFill>
                <a:latin typeface="Arial" pitchFamily="34" charset="0"/>
                <a:cs typeface="Arial" pitchFamily="34" charset="0"/>
              </a:rPr>
              <a:t>Inhoudsopgave</a:t>
            </a:r>
            <a:endParaRPr lang="en-US" u="sng" dirty="0">
              <a:solidFill>
                <a:srgbClr val="84A00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Als leven pijn doet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Terminologie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Het explorerende gesprek met de suïcidale patiënt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Omgaan met suïcidale patiënten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Dwang en gedwongen opname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De persoon van de hulpverlener</a:t>
            </a:r>
          </a:p>
          <a:p>
            <a:pPr>
              <a:buBlip>
                <a:blip r:embed="rId3"/>
              </a:buBlip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rgbClr val="84A00C"/>
          </a:solidFill>
        </p:spPr>
        <p:txBody>
          <a:bodyPr>
            <a:normAutofit/>
          </a:bodyPr>
          <a:lstStyle/>
          <a:p>
            <a:r>
              <a:rPr lang="nl-B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Personen </a:t>
            </a:r>
            <a:r>
              <a:rPr lang="nl-BE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met </a:t>
            </a:r>
            <a:r>
              <a:rPr lang="nl-BE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een verstandelijke </a:t>
            </a:r>
            <a:r>
              <a:rPr lang="nl-B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beperking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Hoofdstuk </a:t>
            </a:r>
            <a:r>
              <a:rPr lang="nl-B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  <a:p>
            <a:r>
              <a:rPr lang="nl-BE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Bea</a:t>
            </a:r>
            <a:r>
              <a:rPr lang="nl-BE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BE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Maes</a:t>
            </a:r>
            <a:endParaRPr lang="en-U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u="sng" dirty="0" smtClean="0">
                <a:solidFill>
                  <a:srgbClr val="84A00C"/>
                </a:solidFill>
                <a:latin typeface="Arial" pitchFamily="34" charset="0"/>
                <a:cs typeface="Arial" pitchFamily="34" charset="0"/>
              </a:rPr>
              <a:t>Inhoudsopgave</a:t>
            </a:r>
            <a:endParaRPr lang="en-US" u="sng" dirty="0">
              <a:solidFill>
                <a:srgbClr val="84A00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Waardigheid aangetast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Het agressief gekleurde gesprek</a:t>
            </a:r>
          </a:p>
          <a:p>
            <a:pPr lvl="1">
              <a:buBlip>
                <a:blip r:embed="rId4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Vorm</a:t>
            </a:r>
          </a:p>
          <a:p>
            <a:pPr lvl="1">
              <a:buBlip>
                <a:blip r:embed="rId4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Inhoud</a:t>
            </a:r>
          </a:p>
          <a:p>
            <a:pPr lvl="1">
              <a:buBlip>
                <a:blip r:embed="rId4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Escalatie</a:t>
            </a:r>
          </a:p>
          <a:p>
            <a:pPr lvl="1">
              <a:buBlip>
                <a:blip r:embed="rId4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Wapens</a:t>
            </a:r>
          </a:p>
          <a:p>
            <a:pPr lvl="1">
              <a:buBlip>
                <a:blip r:embed="rId4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Sfeer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Hoe sluipt agressie binnen in het gesprek?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Vermijden of ombuigen van het conflictueuze gesprek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Persoonlijk functioneren en individuele stijl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Inzicht leidt tot uitzicht</a:t>
            </a:r>
          </a:p>
          <a:p>
            <a:pPr>
              <a:buBlip>
                <a:blip r:embed="rId3"/>
              </a:buBlip>
            </a:pPr>
            <a:endParaRPr lang="nl-BE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Blip>
                <a:blip r:embed="rId3"/>
              </a:buBlip>
            </a:pPr>
            <a:endParaRPr lang="nl-BE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3"/>
              </a:buBlip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u="sng" dirty="0" smtClean="0">
                <a:solidFill>
                  <a:srgbClr val="84A00C"/>
                </a:solidFill>
                <a:latin typeface="Arial" pitchFamily="34" charset="0"/>
                <a:cs typeface="Arial" pitchFamily="34" charset="0"/>
              </a:rPr>
              <a:t>Inhoudsopgave</a:t>
            </a:r>
            <a:endParaRPr lang="en-US" u="sng" dirty="0">
              <a:solidFill>
                <a:srgbClr val="84A00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Verstandelijke beperking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Visie op personen met een beperking</a:t>
            </a:r>
          </a:p>
          <a:p>
            <a:pPr lvl="1">
              <a:buBlip>
                <a:blip r:embed="rId4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Van een medisch naar een sociaal model</a:t>
            </a:r>
          </a:p>
          <a:p>
            <a:pPr lvl="1">
              <a:buBlip>
                <a:blip r:embed="rId4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Van hulpeloosheid naar competenties</a:t>
            </a:r>
          </a:p>
          <a:p>
            <a:pPr lvl="1">
              <a:buBlip>
                <a:blip r:embed="rId4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Van gespecialiseerde voorzieningen naar ondersteuning in de samenleving</a:t>
            </a:r>
          </a:p>
          <a:p>
            <a:pPr lvl="1">
              <a:buBlip>
                <a:blip r:embed="rId4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Van kwaliteit van zorg naar kwaliteit van leven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Hoe personen met een verstandelijke beperking communiceren</a:t>
            </a:r>
          </a:p>
          <a:p>
            <a:pPr lvl="1">
              <a:buBlip>
                <a:blip r:embed="rId4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Belemmeringen in de communicatie</a:t>
            </a:r>
          </a:p>
          <a:p>
            <a:pPr lvl="1">
              <a:buBlip>
                <a:blip r:embed="rId4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Niveaus van communicatie</a:t>
            </a:r>
          </a:p>
          <a:p>
            <a:pPr lvl="1">
              <a:buBlip>
                <a:blip r:embed="rId4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Kenmerken van het verbale taalgebruik</a:t>
            </a:r>
          </a:p>
          <a:p>
            <a:pPr>
              <a:buBlip>
                <a:blip r:embed="rId3"/>
              </a:buBlip>
            </a:pPr>
            <a:endParaRPr lang="nl-BE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3"/>
              </a:buBlip>
            </a:pPr>
            <a:endParaRPr lang="nl-BE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3"/>
              </a:buBlip>
            </a:pPr>
            <a:endParaRPr lang="nl-BE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Blip>
                <a:blip r:embed="rId3"/>
              </a:buBlip>
            </a:pPr>
            <a:endParaRPr lang="nl-BE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Blip>
                <a:blip r:embed="rId3"/>
              </a:buBlip>
            </a:pPr>
            <a:endParaRPr lang="nl-BE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Blip>
                <a:blip r:embed="rId3"/>
              </a:buBlip>
            </a:pPr>
            <a:endParaRPr lang="nl-BE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Blip>
                <a:blip r:embed="rId3"/>
              </a:buBlip>
            </a:pPr>
            <a:endParaRPr lang="nl-BE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Blip>
                <a:blip r:embed="rId3"/>
              </a:buBlip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u="sng" dirty="0" smtClean="0">
                <a:solidFill>
                  <a:srgbClr val="84A00C"/>
                </a:solidFill>
                <a:latin typeface="Arial" pitchFamily="34" charset="0"/>
                <a:cs typeface="Arial" pitchFamily="34" charset="0"/>
              </a:rPr>
              <a:t>Inhoudsopgave</a:t>
            </a:r>
            <a:endParaRPr lang="en-US" u="sng" dirty="0">
              <a:solidFill>
                <a:srgbClr val="84A00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Centrale rol van de omgeving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Ondersteuning van communicatie op pre- en protosymbolisch niveau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Ondersteuning van communicatie op symbolisch niveau</a:t>
            </a:r>
          </a:p>
          <a:p>
            <a:pPr lvl="1">
              <a:buBlip>
                <a:blip r:embed="rId4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Werken met visualisaties</a:t>
            </a:r>
          </a:p>
          <a:p>
            <a:pPr lvl="1">
              <a:buBlip>
                <a:blip r:embed="rId4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Spreken met ondersteuning van gebaren</a:t>
            </a:r>
          </a:p>
          <a:p>
            <a:pPr lvl="1">
              <a:buBlip>
                <a:blip r:embed="rId4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Het gebruik van communicatietoestellen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Algemene aandachtspunten bij de gespreksvoering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Aandachtspunten bij de wijze van vraagstelling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Aandachtspunten bij het geven van informatie</a:t>
            </a:r>
          </a:p>
          <a:p>
            <a:pPr>
              <a:buBlip>
                <a:blip r:embed="rId3"/>
              </a:buBlip>
            </a:pPr>
            <a:endParaRPr lang="nl-BE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3"/>
              </a:buBlip>
            </a:pPr>
            <a:endParaRPr lang="nl-BE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3"/>
              </a:buBlip>
            </a:pPr>
            <a:endParaRPr lang="nl-BE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Blip>
                <a:blip r:embed="rId3"/>
              </a:buBlip>
            </a:pPr>
            <a:endParaRPr lang="nl-BE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Blip>
                <a:blip r:embed="rId3"/>
              </a:buBlip>
            </a:pPr>
            <a:endParaRPr lang="nl-BE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Blip>
                <a:blip r:embed="rId3"/>
              </a:buBlip>
            </a:pPr>
            <a:endParaRPr lang="nl-BE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Blip>
                <a:blip r:embed="rId3"/>
              </a:buBlip>
            </a:pPr>
            <a:endParaRPr lang="nl-BE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Blip>
                <a:blip r:embed="rId3"/>
              </a:buBlip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991" y="288000"/>
            <a:ext cx="7229475" cy="624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2000" y="972000"/>
            <a:ext cx="7229475" cy="2931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996" y="179999"/>
            <a:ext cx="6076950" cy="6441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2000" y="972000"/>
            <a:ext cx="7229475" cy="4758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2000" y="972000"/>
            <a:ext cx="7229475" cy="2931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2000" y="972000"/>
            <a:ext cx="6125337" cy="4140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501008"/>
            <a:ext cx="7203186" cy="2431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980728"/>
            <a:ext cx="7203186" cy="178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2000" y="972000"/>
            <a:ext cx="7203186" cy="2642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149080"/>
            <a:ext cx="7216330" cy="1827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rgbClr val="84A00C"/>
          </a:solidFill>
        </p:spPr>
        <p:txBody>
          <a:bodyPr/>
          <a:lstStyle/>
          <a:p>
            <a:r>
              <a:rPr lang="nl-B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Seksuele problemen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Hoofdstuk </a:t>
            </a:r>
            <a:r>
              <a:rPr lang="nl-B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r>
              <a:rPr lang="nl-BE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Sam </a:t>
            </a:r>
            <a:r>
              <a:rPr lang="nl-BE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Geuens</a:t>
            </a:r>
            <a:endParaRPr lang="en-U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u="sng" dirty="0" smtClean="0">
                <a:solidFill>
                  <a:srgbClr val="84A00C"/>
                </a:solidFill>
                <a:latin typeface="Arial" pitchFamily="34" charset="0"/>
                <a:cs typeface="Arial" pitchFamily="34" charset="0"/>
              </a:rPr>
              <a:t>Inhoudsopgave</a:t>
            </a:r>
            <a:endParaRPr lang="en-US" u="sng" dirty="0">
              <a:solidFill>
                <a:srgbClr val="84A00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Een moeilijk gespreksonderwerp?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Een gesprek over seksualiteit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Soorten seksuele problemen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Een seksueel probleem in kaart brengen</a:t>
            </a:r>
          </a:p>
          <a:p>
            <a:pPr lvl="1">
              <a:buBlip>
                <a:blip r:embed="rId4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Benoemen van het probleem</a:t>
            </a:r>
          </a:p>
          <a:p>
            <a:pPr lvl="1">
              <a:buBlip>
                <a:blip r:embed="rId4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Verdere verkenning van het probleem</a:t>
            </a:r>
          </a:p>
          <a:p>
            <a:pPr lvl="1">
              <a:buBlip>
                <a:blip r:embed="rId4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Zelf helpen of verwijzen</a:t>
            </a:r>
          </a:p>
          <a:p>
            <a:pPr lvl="1">
              <a:buBlip>
                <a:blip r:embed="rId4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Verdieping van het probleem</a:t>
            </a:r>
          </a:p>
          <a:p>
            <a:pPr lvl="1">
              <a:buBlip>
                <a:blip r:embed="rId4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Start van de aanpak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Hoe openheid creëren om over seksualiteit te spreken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Stilte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De taal van de patiënt spreken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De juiste match tussen patiënt(en) en hulpverlener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Vuistregels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Een (on)overkomelijke uitdaging?</a:t>
            </a:r>
          </a:p>
          <a:p>
            <a:pPr>
              <a:buBlip>
                <a:blip r:embed="rId3"/>
              </a:buBlip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2000" y="468000"/>
            <a:ext cx="7229475" cy="5731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2000" y="468000"/>
            <a:ext cx="7229475" cy="570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679</Words>
  <Application>Microsoft Office PowerPoint</Application>
  <PresentationFormat>Diavoorstelling (4:3)</PresentationFormat>
  <Paragraphs>202</Paragraphs>
  <Slides>37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37</vt:i4>
      </vt:variant>
    </vt:vector>
  </HeadingPairs>
  <TitlesOfParts>
    <vt:vector size="38" baseType="lpstr">
      <vt:lpstr>Office Theme</vt:lpstr>
      <vt:lpstr>Dia 1</vt:lpstr>
      <vt:lpstr>Agressie in de consultatie</vt:lpstr>
      <vt:lpstr>Inhoudsopgave</vt:lpstr>
      <vt:lpstr>Dia 4</vt:lpstr>
      <vt:lpstr>Dia 5</vt:lpstr>
      <vt:lpstr>Seksuele problemen</vt:lpstr>
      <vt:lpstr>Inhoudsopgave</vt:lpstr>
      <vt:lpstr>Dia 8</vt:lpstr>
      <vt:lpstr>Dia 9</vt:lpstr>
      <vt:lpstr>Andere culturen</vt:lpstr>
      <vt:lpstr>Inhoudsopgave</vt:lpstr>
      <vt:lpstr>Dia 12</vt:lpstr>
      <vt:lpstr>Moeilijk te motiveren mensen</vt:lpstr>
      <vt:lpstr>Inhoudsopgave</vt:lpstr>
      <vt:lpstr>Medisch onverklaarde klachten</vt:lpstr>
      <vt:lpstr>Inhoudsopgave</vt:lpstr>
      <vt:lpstr>Personen met een verslaving</vt:lpstr>
      <vt:lpstr>Inhoudsopgave</vt:lpstr>
      <vt:lpstr>Dia 19</vt:lpstr>
      <vt:lpstr>Personen met dementie</vt:lpstr>
      <vt:lpstr>Inhoudsopgave</vt:lpstr>
      <vt:lpstr>Inhoudsopgave</vt:lpstr>
      <vt:lpstr>Dia 23</vt:lpstr>
      <vt:lpstr>Personen met psychotische aandoening</vt:lpstr>
      <vt:lpstr>Inhoudsopgave</vt:lpstr>
      <vt:lpstr>Dia 26</vt:lpstr>
      <vt:lpstr>Personen met een doodswens</vt:lpstr>
      <vt:lpstr>Inhoudsopgave</vt:lpstr>
      <vt:lpstr>Personen met een verstandelijke beperking</vt:lpstr>
      <vt:lpstr>Inhoudsopgave</vt:lpstr>
      <vt:lpstr>Inhoudsopgave</vt:lpstr>
      <vt:lpstr>Dia 32</vt:lpstr>
      <vt:lpstr>Dia 33</vt:lpstr>
      <vt:lpstr>Dia 34</vt:lpstr>
      <vt:lpstr>Dia 35</vt:lpstr>
      <vt:lpstr>Dia 36</vt:lpstr>
      <vt:lpstr>Dia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Bianca Oosthoek</dc:creator>
  <cp:lastModifiedBy>acco01</cp:lastModifiedBy>
  <cp:revision>30</cp:revision>
  <dcterms:created xsi:type="dcterms:W3CDTF">2013-06-10T07:13:56Z</dcterms:created>
  <dcterms:modified xsi:type="dcterms:W3CDTF">2013-09-13T07:59:07Z</dcterms:modified>
</cp:coreProperties>
</file>